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3.jpg" ContentType="image/jpeg"/>
  <Override PartName="/ppt/media/image9.jpg" ContentType="image/jpeg"/>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60" r:id="rId5"/>
    <p:sldId id="262" r:id="rId6"/>
    <p:sldId id="263" r:id="rId7"/>
    <p:sldId id="264" r:id="rId8"/>
    <p:sldId id="279" r:id="rId9"/>
    <p:sldId id="267" r:id="rId10"/>
    <p:sldId id="268" r:id="rId11"/>
    <p:sldId id="269" r:id="rId12"/>
    <p:sldId id="270" r:id="rId13"/>
    <p:sldId id="272" r:id="rId14"/>
    <p:sldId id="273" r:id="rId15"/>
    <p:sldId id="274" r:id="rId16"/>
    <p:sldId id="275" r:id="rId17"/>
    <p:sldId id="276" r:id="rId18"/>
    <p:sldId id="277" r:id="rId19"/>
    <p:sldId id="278" r:id="rId20"/>
    <p:sldId id="281" r:id="rId21"/>
    <p:sldId id="282" r:id="rId22"/>
  </p:sldIdLst>
  <p:sldSz cx="12192000" cy="6858000"/>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50"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BA9A8095-CA3D-41E0-97E9-B1DF24B03E10}" type="datetimeFigureOut">
              <a:rPr lang="fr-FR" smtClean="0"/>
              <a:t>15/05/2023</a:t>
            </a:fld>
            <a:endParaRPr lang="fr-FR"/>
          </a:p>
        </p:txBody>
      </p:sp>
      <p:sp>
        <p:nvSpPr>
          <p:cNvPr id="4" name="Espace réservé de l'image des diapositives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AEEAF7AC-C644-47BC-9C33-BBA74056020E}" type="slidenum">
              <a:rPr lang="fr-FR" smtClean="0"/>
              <a:t>‹N°›</a:t>
            </a:fld>
            <a:endParaRPr lang="fr-FR"/>
          </a:p>
        </p:txBody>
      </p:sp>
    </p:spTree>
    <p:extLst>
      <p:ext uri="{BB962C8B-B14F-4D97-AF65-F5344CB8AC3E}">
        <p14:creationId xmlns:p14="http://schemas.microsoft.com/office/powerpoint/2010/main" val="1037673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EEAF7AC-C644-47BC-9C33-BBA74056020E}" type="slidenum">
              <a:rPr lang="fr-FR" smtClean="0"/>
              <a:t>12</a:t>
            </a:fld>
            <a:endParaRPr lang="fr-FR"/>
          </a:p>
        </p:txBody>
      </p:sp>
    </p:spTree>
    <p:extLst>
      <p:ext uri="{BB962C8B-B14F-4D97-AF65-F5344CB8AC3E}">
        <p14:creationId xmlns:p14="http://schemas.microsoft.com/office/powerpoint/2010/main" val="24584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AB7AB"/>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AB7AB"/>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AB7AB"/>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61543" y="141859"/>
            <a:ext cx="11868912" cy="391159"/>
          </a:xfrm>
          <a:prstGeom prst="rect">
            <a:avLst/>
          </a:prstGeom>
        </p:spPr>
        <p:txBody>
          <a:bodyPr wrap="square" lIns="0" tIns="0" rIns="0" bIns="0">
            <a:spAutoFit/>
          </a:bodyPr>
          <a:lstStyle>
            <a:lvl1pPr>
              <a:defRPr sz="2400" b="0" i="0">
                <a:solidFill>
                  <a:srgbClr val="4AB7AB"/>
                </a:solidFill>
                <a:latin typeface="Calibri Light"/>
                <a:cs typeface="Calibri Light"/>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5/15/2023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0.jfif"/></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jorf/id/JORFTEXT000045340766" TargetMode="External"/><Relationship Id="rId2" Type="http://schemas.openxmlformats.org/officeDocument/2006/relationships/hyperlink" Target="https://www.legifrance.gouv.fr/jorf/id/JORFTEXT000042565176/" TargetMode="Externa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621580"/>
            <a:ext cx="12192000" cy="5171088"/>
          </a:xfrm>
          <a:prstGeom prst="rect">
            <a:avLst/>
          </a:prstGeom>
          <a:blipFill>
            <a:blip r:embed="rId2"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xfrm>
            <a:off x="4543171" y="311022"/>
            <a:ext cx="7487284" cy="551433"/>
          </a:xfrm>
          <a:prstGeom prst="rect">
            <a:avLst/>
          </a:prstGeom>
        </p:spPr>
        <p:txBody>
          <a:bodyPr vert="horz" wrap="square" lIns="0" tIns="12700" rIns="0" bIns="0" rtlCol="0">
            <a:spAutoFit/>
          </a:bodyPr>
          <a:lstStyle/>
          <a:p>
            <a:r>
              <a:rPr lang="fr-FR" sz="3500" b="1" dirty="0"/>
              <a:t>Atelier conseil médical</a:t>
            </a:r>
          </a:p>
        </p:txBody>
      </p:sp>
      <p:sp>
        <p:nvSpPr>
          <p:cNvPr id="11" name="object 11"/>
          <p:cNvSpPr txBox="1"/>
          <p:nvPr/>
        </p:nvSpPr>
        <p:spPr>
          <a:xfrm rot="352559">
            <a:off x="5761482" y="2051050"/>
            <a:ext cx="575945" cy="197490"/>
          </a:xfrm>
          <a:prstGeom prst="rect">
            <a:avLst/>
          </a:prstGeom>
        </p:spPr>
        <p:txBody>
          <a:bodyPr vert="horz" wrap="square" lIns="0" tIns="12700" rIns="0" bIns="0" rtlCol="0">
            <a:spAutoFit/>
          </a:bodyPr>
          <a:lstStyle/>
          <a:p>
            <a:pPr marL="12700">
              <a:lnSpc>
                <a:spcPct val="100000"/>
              </a:lnSpc>
              <a:spcBef>
                <a:spcPts val="100"/>
              </a:spcBef>
            </a:pPr>
            <a:endParaRPr sz="1200" dirty="0">
              <a:latin typeface="Calibri Light"/>
              <a:cs typeface="Calibri Light"/>
            </a:endParaRPr>
          </a:p>
        </p:txBody>
      </p:sp>
      <p:sp>
        <p:nvSpPr>
          <p:cNvPr id="17" name="object 17"/>
          <p:cNvSpPr txBox="1"/>
          <p:nvPr/>
        </p:nvSpPr>
        <p:spPr>
          <a:xfrm>
            <a:off x="8703309" y="6009843"/>
            <a:ext cx="2780030" cy="212238"/>
          </a:xfrm>
          <a:prstGeom prst="rect">
            <a:avLst/>
          </a:prstGeom>
        </p:spPr>
        <p:txBody>
          <a:bodyPr vert="horz" wrap="square" lIns="0" tIns="12065" rIns="0" bIns="0" rtlCol="0">
            <a:spAutoFit/>
          </a:bodyPr>
          <a:lstStyle/>
          <a:p>
            <a:pPr marL="12700">
              <a:lnSpc>
                <a:spcPct val="100000"/>
              </a:lnSpc>
              <a:spcBef>
                <a:spcPts val="95"/>
              </a:spcBef>
            </a:pPr>
            <a:endParaRPr sz="1300" dirty="0">
              <a:latin typeface="Calibri Light"/>
              <a:cs typeface="Calibri Light"/>
            </a:endParaRPr>
          </a:p>
        </p:txBody>
      </p:sp>
      <p:sp>
        <p:nvSpPr>
          <p:cNvPr id="21" name="object 21"/>
          <p:cNvSpPr/>
          <p:nvPr/>
        </p:nvSpPr>
        <p:spPr>
          <a:xfrm>
            <a:off x="140207" y="74676"/>
            <a:ext cx="2417445" cy="1521460"/>
          </a:xfrm>
          <a:custGeom>
            <a:avLst/>
            <a:gdLst/>
            <a:ahLst/>
            <a:cxnLst/>
            <a:rect l="l" t="t" r="r" b="b"/>
            <a:pathLst>
              <a:path w="2417445" h="1521460">
                <a:moveTo>
                  <a:pt x="0" y="1520952"/>
                </a:moveTo>
                <a:lnTo>
                  <a:pt x="2417064" y="1520952"/>
                </a:lnTo>
                <a:lnTo>
                  <a:pt x="2417064" y="0"/>
                </a:lnTo>
                <a:lnTo>
                  <a:pt x="0" y="0"/>
                </a:lnTo>
                <a:lnTo>
                  <a:pt x="0" y="1520952"/>
                </a:lnTo>
                <a:close/>
              </a:path>
            </a:pathLst>
          </a:custGeom>
          <a:ln w="12192">
            <a:solidFill>
              <a:srgbClr val="FFFFFF"/>
            </a:solidFill>
          </a:ln>
        </p:spPr>
        <p:txBody>
          <a:bodyPr wrap="square" lIns="0" tIns="0" rIns="0" bIns="0" rtlCol="0"/>
          <a:lstStyle/>
          <a:p>
            <a:endParaRPr/>
          </a:p>
        </p:txBody>
      </p:sp>
      <p:sp>
        <p:nvSpPr>
          <p:cNvPr id="22" name="object 22"/>
          <p:cNvSpPr/>
          <p:nvPr/>
        </p:nvSpPr>
        <p:spPr>
          <a:xfrm>
            <a:off x="0" y="12191"/>
            <a:ext cx="2238756" cy="1636775"/>
          </a:xfrm>
          <a:prstGeom prst="rect">
            <a:avLst/>
          </a:prstGeom>
          <a:blipFill>
            <a:blip r:embed="rId3" cstate="print"/>
            <a:stretch>
              <a:fillRect/>
            </a:stretch>
          </a:blipFill>
        </p:spPr>
        <p:txBody>
          <a:bodyPr wrap="square" lIns="0" tIns="0" rIns="0" bIns="0" rtlCol="0"/>
          <a:lstStyle/>
          <a:p>
            <a:endParaRPr/>
          </a:p>
        </p:txBody>
      </p:sp>
      <p:pic>
        <p:nvPicPr>
          <p:cNvPr id="29" name="Image 28"/>
          <p:cNvPicPr/>
          <p:nvPr/>
        </p:nvPicPr>
        <p:blipFill>
          <a:blip r:embed="rId4">
            <a:extLst>
              <a:ext uri="{28A0092B-C50C-407E-A947-70E740481C1C}">
                <a14:useLocalDpi xmlns:a14="http://schemas.microsoft.com/office/drawing/2010/main" val="0"/>
              </a:ext>
            </a:extLst>
          </a:blip>
          <a:stretch>
            <a:fillRect/>
          </a:stretch>
        </p:blipFill>
        <p:spPr>
          <a:xfrm>
            <a:off x="1676400" y="1692350"/>
            <a:ext cx="8991600" cy="3645572"/>
          </a:xfrm>
          <a:prstGeom prst="rect">
            <a:avLst/>
          </a:prstGeom>
        </p:spPr>
      </p:pic>
      <p:sp>
        <p:nvSpPr>
          <p:cNvPr id="3" name="ZoneTexte 2"/>
          <p:cNvSpPr txBox="1"/>
          <p:nvPr/>
        </p:nvSpPr>
        <p:spPr>
          <a:xfrm>
            <a:off x="228600" y="6115962"/>
            <a:ext cx="5524285" cy="369332"/>
          </a:xfrm>
          <a:prstGeom prst="rect">
            <a:avLst/>
          </a:prstGeom>
          <a:noFill/>
        </p:spPr>
        <p:txBody>
          <a:bodyPr wrap="square" rtlCol="0">
            <a:spAutoFit/>
          </a:bodyPr>
          <a:lstStyle/>
          <a:p>
            <a:r>
              <a:rPr lang="fr-FR" altLang="fr-FR">
                <a:solidFill>
                  <a:schemeClr val="bg1"/>
                </a:solidFill>
              </a:rPr>
              <a:t>Rencontres avec les territoires 2023</a:t>
            </a:r>
            <a:endParaRPr lang="fr-FR" altLang="fr-FR"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Réforme et changement</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703832" y="1524000"/>
            <a:ext cx="8125968" cy="3570208"/>
          </a:xfrm>
          <a:prstGeom prst="rect">
            <a:avLst/>
          </a:prstGeom>
        </p:spPr>
        <p:txBody>
          <a:bodyPr wrap="square">
            <a:spAutoFit/>
          </a:bodyPr>
          <a:lstStyle/>
          <a:p>
            <a:pPr>
              <a:spcAft>
                <a:spcPts val="0"/>
              </a:spcAft>
            </a:pPr>
            <a:r>
              <a:rPr lang="fr-FR" b="1" dirty="0" smtClean="0">
                <a:effectLst/>
                <a:latin typeface="Calibri" panose="020F0502020204030204" pitchFamily="34" charset="0"/>
                <a:ea typeface="Calibri" panose="020F0502020204030204" pitchFamily="34" charset="0"/>
                <a:cs typeface="Calibri" panose="020F0502020204030204" pitchFamily="34" charset="0"/>
              </a:rPr>
              <a:t>Avantages pour les collectivités depuis la réforme :</a:t>
            </a:r>
            <a:endParaRPr lang="fr-FR"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fr-FR" dirty="0" smtClean="0">
                <a:effectLst/>
                <a:latin typeface="Calibri" panose="020F0502020204030204" pitchFamily="34" charset="0"/>
                <a:ea typeface="Calibri" panose="020F0502020204030204" pitchFamily="34" charset="0"/>
                <a:cs typeface="Calibri" panose="020F0502020204030204" pitchFamily="34" charset="0"/>
              </a:rPr>
              <a:t> </a:t>
            </a:r>
            <a:endParaRPr lang="fr-F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fr-FR" dirty="0" smtClean="0">
                <a:effectLst/>
                <a:latin typeface="Calibri" panose="020F0502020204030204" pitchFamily="34" charset="0"/>
                <a:ea typeface="Calibri" panose="020F0502020204030204" pitchFamily="34" charset="0"/>
                <a:cs typeface="Calibri" panose="020F0502020204030204" pitchFamily="34" charset="0"/>
              </a:rPr>
              <a:t>Gain de temps : la collectivités selon les situations n’a plus attendre l’avis du conseil médical et donc à préparer une saisine accompagnées des pièces.</a:t>
            </a:r>
          </a:p>
          <a:p>
            <a:pPr marL="342900" lvl="0" indent="-342900" algn="just">
              <a:spcAft>
                <a:spcPts val="0"/>
              </a:spcAft>
              <a:buFont typeface="Calibri" panose="020F0502020204030204" pitchFamily="34" charset="0"/>
              <a:buChar char="-"/>
            </a:pPr>
            <a:endParaRPr lang="fr-F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fr-FR" dirty="0" smtClean="0">
                <a:effectLst/>
                <a:latin typeface="Calibri" panose="020F0502020204030204" pitchFamily="34" charset="0"/>
                <a:ea typeface="Calibri" panose="020F0502020204030204" pitchFamily="34" charset="0"/>
                <a:cs typeface="Calibri" panose="020F0502020204030204" pitchFamily="34" charset="0"/>
              </a:rPr>
              <a:t>Pas de délai d’attente pour prendre les arrêtés lors de la plupart des prolongations et des reprise avant fin de droit.</a:t>
            </a:r>
          </a:p>
          <a:p>
            <a:pPr marL="342900" lvl="0" indent="-342900" algn="just">
              <a:spcAft>
                <a:spcPts val="0"/>
              </a:spcAft>
              <a:buFont typeface="Calibri" panose="020F0502020204030204" pitchFamily="34" charset="0"/>
              <a:buChar char="-"/>
            </a:pPr>
            <a:endParaRPr lang="fr-FR"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spcAft>
                <a:spcPts val="0"/>
              </a:spcAft>
              <a:buFont typeface="Calibri" panose="020F0502020204030204" pitchFamily="34" charset="0"/>
              <a:buChar char="-"/>
            </a:pPr>
            <a:r>
              <a:rPr lang="fr-FR" dirty="0" smtClean="0">
                <a:latin typeface="Calibri" panose="020F0502020204030204" pitchFamily="34" charset="0"/>
                <a:ea typeface="Calibri" panose="020F0502020204030204" pitchFamily="34" charset="0"/>
                <a:cs typeface="Calibri" panose="020F0502020204030204" pitchFamily="34" charset="0"/>
              </a:rPr>
              <a:t>L’agent peut reprendre plus vite avant l’expiration de ses droits à congés maladie, si l’agent souhaite reprendre, avec un avis favorable de son médecin et l’accord de la collectivité.</a:t>
            </a:r>
          </a:p>
          <a:p>
            <a:pPr marL="342900" lvl="0" indent="-342900">
              <a:spcAft>
                <a:spcPts val="0"/>
              </a:spcAft>
              <a:buFont typeface="Calibri" panose="020F0502020204030204" pitchFamily="34" charset="0"/>
              <a:buChar char="-"/>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7190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Procédure pour présenter un dossier</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endParaRPr lang="fr-FR" dirty="0"/>
          </a:p>
          <a:p>
            <a:endParaRPr lang="fr-FR" dirty="0" smtClean="0"/>
          </a:p>
          <a:p>
            <a:pPr marL="285750" indent="-285750">
              <a:buFont typeface="Arial" panose="020B0604020202020204" pitchFamily="34" charset="0"/>
              <a:buChar char="•"/>
            </a:pPr>
            <a:endParaRPr lang="fr-FR" dirty="0"/>
          </a:p>
          <a:p>
            <a:endParaRPr lang="fr-FR" dirty="0" smtClean="0"/>
          </a:p>
          <a:p>
            <a:endParaRPr lang="fr-FR" dirty="0" smtClean="0"/>
          </a:p>
          <a:p>
            <a:endParaRPr lang="fr-FR" dirty="0"/>
          </a:p>
          <a:p>
            <a:endParaRPr lang="fr-FR" b="1" u="sng" dirty="0"/>
          </a:p>
          <a:p>
            <a:endParaRPr lang="fr-FR" b="1" u="sng" dirty="0" smtClean="0"/>
          </a:p>
          <a:p>
            <a:pPr marL="285750" indent="-285750">
              <a:buFont typeface="Arial" panose="020B0604020202020204" pitchFamily="34" charset="0"/>
              <a:buChar char="•"/>
            </a:pPr>
            <a:endParaRPr lang="fr-FR" dirty="0"/>
          </a:p>
        </p:txBody>
      </p:sp>
      <p:sp>
        <p:nvSpPr>
          <p:cNvPr id="3" name="Rectangle 2"/>
          <p:cNvSpPr/>
          <p:nvPr/>
        </p:nvSpPr>
        <p:spPr>
          <a:xfrm>
            <a:off x="1703832" y="1524000"/>
            <a:ext cx="8125968" cy="5232202"/>
          </a:xfrm>
          <a:prstGeom prst="rect">
            <a:avLst/>
          </a:prstGeom>
        </p:spPr>
        <p:txBody>
          <a:bodyPr wrap="square">
            <a:spAutoFit/>
          </a:bodyPr>
          <a:lstStyle/>
          <a:p>
            <a:r>
              <a:rPr lang="fr-FR" b="1" dirty="0">
                <a:solidFill>
                  <a:schemeClr val="accent6"/>
                </a:solidFill>
              </a:rPr>
              <a:t>Quelle est la procédure à suivre pour qu’un dossier soit présenté ?</a:t>
            </a:r>
          </a:p>
          <a:p>
            <a:r>
              <a:rPr lang="fr-FR" dirty="0"/>
              <a:t> </a:t>
            </a:r>
          </a:p>
          <a:p>
            <a:pPr lvl="0"/>
            <a:r>
              <a:rPr lang="fr-FR" b="1" dirty="0" smtClean="0"/>
              <a:t>=&gt; coté </a:t>
            </a:r>
            <a:r>
              <a:rPr lang="fr-FR" b="1" dirty="0"/>
              <a:t>collectivité :</a:t>
            </a:r>
            <a:endParaRPr lang="fr-FR" dirty="0"/>
          </a:p>
          <a:p>
            <a:r>
              <a:rPr lang="fr-FR" dirty="0"/>
              <a:t> </a:t>
            </a:r>
          </a:p>
          <a:p>
            <a:pPr marL="285750" lvl="0" indent="-285750">
              <a:buFont typeface="Arial" panose="020B0604020202020204" pitchFamily="34" charset="0"/>
              <a:buChar char="•"/>
            </a:pPr>
            <a:r>
              <a:rPr lang="fr-FR" dirty="0"/>
              <a:t>Identification d’un dossier susceptible de passage devant le </a:t>
            </a:r>
            <a:r>
              <a:rPr lang="fr-FR" dirty="0" smtClean="0"/>
              <a:t>conseil médical (CM)</a:t>
            </a:r>
            <a:endParaRPr lang="fr-FR" dirty="0"/>
          </a:p>
          <a:p>
            <a:pPr lvl="0"/>
            <a:endParaRPr lang="fr-FR" dirty="0" smtClean="0"/>
          </a:p>
          <a:p>
            <a:pPr marL="285750" lvl="0" indent="-285750">
              <a:buFont typeface="Arial" panose="020B0604020202020204" pitchFamily="34" charset="0"/>
              <a:buChar char="•"/>
            </a:pPr>
            <a:r>
              <a:rPr lang="fr-FR" dirty="0" smtClean="0"/>
              <a:t>Préparer le </a:t>
            </a:r>
            <a:r>
              <a:rPr lang="fr-FR" dirty="0"/>
              <a:t>dossier à l’aide de la saisine du CM (compléter impérativement les informations </a:t>
            </a:r>
            <a:r>
              <a:rPr lang="fr-FR" dirty="0" smtClean="0"/>
              <a:t>obligatoires, par ex : adresse de l’agent, nom du médecin de prévention…)</a:t>
            </a:r>
          </a:p>
          <a:p>
            <a:pPr lvl="0"/>
            <a:endParaRPr lang="fr-FR" dirty="0"/>
          </a:p>
          <a:p>
            <a:pPr marL="285750" lvl="0" indent="-285750">
              <a:buFont typeface="Arial" panose="020B0604020202020204" pitchFamily="34" charset="0"/>
              <a:buChar char="•"/>
            </a:pPr>
            <a:r>
              <a:rPr lang="fr-FR" dirty="0"/>
              <a:t>Bien formuler sa </a:t>
            </a:r>
            <a:r>
              <a:rPr lang="fr-FR" dirty="0" smtClean="0"/>
              <a:t>demande (le CM ne peut pas s’autosaisir, il ne rendra un avis que sur ce que la collectivité aura demandé)</a:t>
            </a:r>
          </a:p>
          <a:p>
            <a:pPr lvl="0"/>
            <a:endParaRPr lang="fr-FR" dirty="0"/>
          </a:p>
          <a:p>
            <a:pPr marL="285750" lvl="0" indent="-285750">
              <a:buFont typeface="Arial" panose="020B0604020202020204" pitchFamily="34" charset="0"/>
              <a:buChar char="•"/>
            </a:pPr>
            <a:r>
              <a:rPr lang="fr-FR" dirty="0"/>
              <a:t>Saisir le CM 2 mois au moins avant l’expiration des droits à congés maladie ou de </a:t>
            </a:r>
            <a:r>
              <a:rPr lang="fr-FR" dirty="0" smtClean="0"/>
              <a:t>renouvellement</a:t>
            </a:r>
          </a:p>
          <a:p>
            <a:pPr lvl="0"/>
            <a:endParaRPr lang="fr-FR" dirty="0"/>
          </a:p>
          <a:p>
            <a:pPr marL="285750" lvl="0" indent="-285750">
              <a:buFont typeface="Arial" panose="020B0604020202020204" pitchFamily="34" charset="0"/>
              <a:buChar char="•"/>
            </a:pPr>
            <a:r>
              <a:rPr lang="fr-FR" dirty="0"/>
              <a:t>Transmettre le dossier par voie </a:t>
            </a:r>
            <a:r>
              <a:rPr lang="fr-FR" dirty="0" smtClean="0"/>
              <a:t>dématérialisée </a:t>
            </a:r>
            <a:r>
              <a:rPr lang="fr-FR" b="1" dirty="0" smtClean="0"/>
              <a:t>: instancesmédicales@cdg34.fr</a:t>
            </a:r>
            <a:endParaRPr lang="fr-FR" b="1" dirty="0"/>
          </a:p>
          <a:p>
            <a:pPr marL="342900" lvl="0" indent="-342900">
              <a:spcAft>
                <a:spcPts val="0"/>
              </a:spcAft>
              <a:buFont typeface="Calibri" panose="020F0502020204030204" pitchFamily="34" charset="0"/>
              <a:buChar char="-"/>
            </a:pP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410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Procédure pour présenter un dossier</a:t>
            </a:r>
            <a:endParaRPr lang="fr-FR" b="1" dirty="0"/>
          </a:p>
        </p:txBody>
      </p:sp>
      <p:sp>
        <p:nvSpPr>
          <p:cNvPr id="4" name="object 17"/>
          <p:cNvSpPr/>
          <p:nvPr/>
        </p:nvSpPr>
        <p:spPr>
          <a:xfrm>
            <a:off x="0" y="1"/>
            <a:ext cx="1554480" cy="6857999"/>
          </a:xfrm>
          <a:prstGeom prst="rect">
            <a:avLst/>
          </a:prstGeom>
          <a:blipFill>
            <a:blip r:embed="rId3"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4"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523104" y="981876"/>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78181" y="1266570"/>
            <a:ext cx="8125968" cy="5801588"/>
          </a:xfrm>
          <a:prstGeom prst="rect">
            <a:avLst/>
          </a:prstGeom>
        </p:spPr>
        <p:txBody>
          <a:bodyPr wrap="square">
            <a:spAutoFit/>
          </a:bodyPr>
          <a:lstStyle/>
          <a:p>
            <a:r>
              <a:rPr lang="fr-FR" dirty="0" smtClean="0">
                <a:solidFill>
                  <a:schemeClr val="accent6"/>
                </a:solidFill>
              </a:rPr>
              <a:t>=&gt; </a:t>
            </a:r>
            <a:r>
              <a:rPr lang="fr-FR" b="1" dirty="0" smtClean="0">
                <a:solidFill>
                  <a:schemeClr val="accent6"/>
                </a:solidFill>
              </a:rPr>
              <a:t>coté </a:t>
            </a:r>
            <a:r>
              <a:rPr lang="fr-FR" b="1" dirty="0">
                <a:solidFill>
                  <a:schemeClr val="accent6"/>
                </a:solidFill>
              </a:rPr>
              <a:t>secrétariat du CM :</a:t>
            </a:r>
            <a:endParaRPr lang="fr-FR" sz="2000" dirty="0">
              <a:solidFill>
                <a:schemeClr val="accent6"/>
              </a:solidFill>
            </a:endParaRPr>
          </a:p>
          <a:p>
            <a:r>
              <a:rPr lang="fr-FR" b="1" dirty="0"/>
              <a:t> </a:t>
            </a:r>
            <a:endParaRPr lang="fr-FR" sz="900" dirty="0"/>
          </a:p>
          <a:p>
            <a:r>
              <a:rPr lang="fr-FR" b="1" dirty="0"/>
              <a:t>Réception du dossier</a:t>
            </a:r>
            <a:endParaRPr lang="fr-FR" sz="2000" dirty="0"/>
          </a:p>
          <a:p>
            <a:r>
              <a:rPr lang="fr-FR" b="1" dirty="0"/>
              <a:t> </a:t>
            </a:r>
            <a:endParaRPr lang="fr-FR" sz="1500" dirty="0" smtClean="0"/>
          </a:p>
          <a:p>
            <a:pPr marL="285750" lvl="0" indent="-285750">
              <a:buFont typeface="Arial" panose="020B0604020202020204" pitchFamily="34" charset="0"/>
              <a:buChar char="•"/>
            </a:pPr>
            <a:r>
              <a:rPr lang="fr-FR" dirty="0" smtClean="0"/>
              <a:t>Envoi d’un accusé </a:t>
            </a:r>
            <a:r>
              <a:rPr lang="fr-FR" dirty="0"/>
              <a:t>réception à la collectivité et à l’agent (soit par courrier AR soit par mail avec accusé de lecture et de réception</a:t>
            </a:r>
            <a:r>
              <a:rPr lang="fr-FR" dirty="0" smtClean="0"/>
              <a:t>)</a:t>
            </a:r>
          </a:p>
          <a:p>
            <a:pPr lvl="0"/>
            <a:endParaRPr lang="fr-FR" sz="1500" dirty="0"/>
          </a:p>
          <a:p>
            <a:pPr marL="285750" lvl="0" indent="-285750">
              <a:buFont typeface="Arial" panose="020B0604020202020204" pitchFamily="34" charset="0"/>
              <a:buChar char="•"/>
            </a:pPr>
            <a:r>
              <a:rPr lang="fr-FR" dirty="0"/>
              <a:t>Instruction administrative du dossier par le secrétariat du CM :</a:t>
            </a:r>
            <a:endParaRPr lang="fr-FR" sz="2000" dirty="0"/>
          </a:p>
          <a:p>
            <a:pPr lvl="1"/>
            <a:endParaRPr lang="fr-FR" sz="1500" dirty="0" smtClean="0"/>
          </a:p>
          <a:p>
            <a:pPr lvl="1"/>
            <a:r>
              <a:rPr lang="fr-FR" dirty="0" smtClean="0"/>
              <a:t>- Vérification </a:t>
            </a:r>
            <a:r>
              <a:rPr lang="fr-FR" dirty="0"/>
              <a:t>que le dossier relève de la compétence du CM</a:t>
            </a:r>
            <a:endParaRPr lang="fr-FR" sz="2000" dirty="0"/>
          </a:p>
          <a:p>
            <a:pPr lvl="1"/>
            <a:r>
              <a:rPr lang="fr-FR" dirty="0" smtClean="0"/>
              <a:t>- Vérification </a:t>
            </a:r>
            <a:r>
              <a:rPr lang="fr-FR" dirty="0"/>
              <a:t>des mentions obligatoires</a:t>
            </a:r>
            <a:endParaRPr lang="fr-FR" sz="2000" dirty="0"/>
          </a:p>
          <a:p>
            <a:pPr lvl="1"/>
            <a:r>
              <a:rPr lang="fr-FR" dirty="0" smtClean="0"/>
              <a:t>- Vérification </a:t>
            </a:r>
            <a:r>
              <a:rPr lang="fr-FR" dirty="0"/>
              <a:t>que toutes les pièces nécessaires au traitement du dossier ont été </a:t>
            </a:r>
            <a:r>
              <a:rPr lang="fr-FR" dirty="0" smtClean="0"/>
              <a:t>transmises</a:t>
            </a:r>
          </a:p>
          <a:p>
            <a:pPr algn="just"/>
            <a:endParaRPr lang="fr-FR" sz="1500" dirty="0"/>
          </a:p>
          <a:p>
            <a:pPr lvl="0" algn="just"/>
            <a:r>
              <a:rPr lang="fr-FR" dirty="0"/>
              <a:t>Si un élément manque, si la question est mal formulée, si doute le secrétariat reprend attache avec le service ou la personne qui a transmis le </a:t>
            </a:r>
            <a:r>
              <a:rPr lang="fr-FR" dirty="0" smtClean="0"/>
              <a:t>dossier.</a:t>
            </a:r>
            <a:endParaRPr lang="fr-FR" dirty="0"/>
          </a:p>
          <a:p>
            <a:pPr lvl="0" algn="just"/>
            <a:r>
              <a:rPr lang="fr-FR" b="1" u="sng" dirty="0" smtClean="0"/>
              <a:t>Attention</a:t>
            </a:r>
            <a:r>
              <a:rPr lang="fr-FR" dirty="0"/>
              <a:t> : Possibilité de contester les conclusions médicales du médecin expert (2 mois à compter de la connaissance de ces conclusions, contestation possible par la collectivité ou par l’agent</a:t>
            </a:r>
            <a:r>
              <a:rPr lang="fr-FR" dirty="0" smtClean="0"/>
              <a:t>).</a:t>
            </a:r>
            <a:endParaRPr lang="fr-FR" dirty="0"/>
          </a:p>
          <a:p>
            <a:pPr marL="742950" lvl="1" indent="-285750">
              <a:buFontTx/>
              <a:buChar char="-"/>
            </a:pPr>
            <a:endParaRPr lang="fr-FR" sz="2000" dirty="0"/>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028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Procédure pour présenter un dossier</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066800" y="1443900"/>
            <a:ext cx="9296400" cy="5078313"/>
          </a:xfrm>
          <a:prstGeom prst="rect">
            <a:avLst/>
          </a:prstGeom>
        </p:spPr>
        <p:txBody>
          <a:bodyPr wrap="square">
            <a:spAutoFit/>
          </a:bodyPr>
          <a:lstStyle/>
          <a:p>
            <a:r>
              <a:rPr lang="fr-FR" dirty="0">
                <a:solidFill>
                  <a:schemeClr val="accent6"/>
                </a:solidFill>
              </a:rPr>
              <a:t>=&gt; </a:t>
            </a:r>
            <a:r>
              <a:rPr lang="fr-FR" b="1" dirty="0">
                <a:solidFill>
                  <a:schemeClr val="accent6"/>
                </a:solidFill>
              </a:rPr>
              <a:t>coté secrétariat du CM :</a:t>
            </a:r>
            <a:endParaRPr lang="fr-FR" sz="2000" dirty="0">
              <a:solidFill>
                <a:schemeClr val="accent6"/>
              </a:solidFill>
            </a:endParaRPr>
          </a:p>
          <a:p>
            <a:r>
              <a:rPr lang="fr-FR" dirty="0"/>
              <a:t> </a:t>
            </a:r>
            <a:endParaRPr lang="fr-FR" sz="2000" dirty="0"/>
          </a:p>
          <a:p>
            <a:r>
              <a:rPr lang="fr-FR" b="1" dirty="0"/>
              <a:t>Enregistrement du dossier :</a:t>
            </a:r>
            <a:endParaRPr lang="fr-FR" dirty="0"/>
          </a:p>
          <a:p>
            <a:r>
              <a:rPr lang="fr-FR" b="1" dirty="0"/>
              <a:t> </a:t>
            </a:r>
            <a:endParaRPr lang="fr-FR" dirty="0"/>
          </a:p>
          <a:p>
            <a:pPr marL="285750" lvl="0" indent="-285750">
              <a:buFont typeface="Arial" panose="020B0604020202020204" pitchFamily="34" charset="0"/>
              <a:buChar char="•"/>
            </a:pPr>
            <a:r>
              <a:rPr lang="fr-FR" dirty="0" smtClean="0"/>
              <a:t>En </a:t>
            </a:r>
            <a:r>
              <a:rPr lang="fr-FR" dirty="0"/>
              <a:t>fonction de la </a:t>
            </a:r>
            <a:r>
              <a:rPr lang="fr-FR" dirty="0" smtClean="0"/>
              <a:t>demande, le secrétariat va orienter le dossier devant </a:t>
            </a:r>
            <a:r>
              <a:rPr lang="fr-FR" dirty="0"/>
              <a:t>le CM restreint/plénier ou les </a:t>
            </a:r>
            <a:r>
              <a:rPr lang="fr-FR" dirty="0" smtClean="0"/>
              <a:t>2.</a:t>
            </a:r>
          </a:p>
          <a:p>
            <a:pPr marL="285750" lvl="0" indent="-285750">
              <a:buFont typeface="Arial" panose="020B0604020202020204" pitchFamily="34" charset="0"/>
              <a:buChar char="•"/>
            </a:pPr>
            <a:r>
              <a:rPr lang="fr-FR" dirty="0" smtClean="0"/>
              <a:t>Saisie </a:t>
            </a:r>
            <a:r>
              <a:rPr lang="fr-FR" dirty="0"/>
              <a:t>informatique</a:t>
            </a:r>
          </a:p>
          <a:p>
            <a:r>
              <a:rPr lang="fr-FR" dirty="0"/>
              <a:t> </a:t>
            </a:r>
          </a:p>
          <a:p>
            <a:pPr lvl="0"/>
            <a:r>
              <a:rPr lang="fr-FR" dirty="0" smtClean="0"/>
              <a:t>Pour information  : le conseil médical va mettre en place un nouvel outil informatique : AGIRHE.</a:t>
            </a:r>
          </a:p>
          <a:p>
            <a:pPr lvl="0"/>
            <a:endParaRPr lang="fr-FR" dirty="0" smtClean="0"/>
          </a:p>
          <a:p>
            <a:pPr lvl="0"/>
            <a:r>
              <a:rPr lang="fr-FR" dirty="0" smtClean="0"/>
              <a:t>Ce nouveau logiciel vous permettra de : </a:t>
            </a:r>
          </a:p>
          <a:p>
            <a:pPr marL="285750" lvl="0" indent="-285750">
              <a:buFont typeface="Arial" panose="020B0604020202020204" pitchFamily="34" charset="0"/>
              <a:buChar char="•"/>
            </a:pPr>
            <a:r>
              <a:rPr lang="fr-FR" dirty="0" smtClean="0"/>
              <a:t>Saisir le dossier (sécurisera votre saisine)</a:t>
            </a:r>
          </a:p>
          <a:p>
            <a:pPr marL="285750" lvl="0" indent="-285750">
              <a:buFont typeface="Arial" panose="020B0604020202020204" pitchFamily="34" charset="0"/>
              <a:buChar char="•"/>
            </a:pPr>
            <a:r>
              <a:rPr lang="fr-FR" dirty="0" smtClean="0"/>
              <a:t>Avoir votre espace informatique (respect du secret médical, de la réglementation RGPD, suivi des dossiers, reprise des données déjà enregistrées..)</a:t>
            </a:r>
          </a:p>
          <a:p>
            <a:pPr marL="285750" lvl="0" indent="-285750">
              <a:buFont typeface="Arial" panose="020B0604020202020204" pitchFamily="34" charset="0"/>
              <a:buChar char="•"/>
            </a:pPr>
            <a:r>
              <a:rPr lang="fr-FR" dirty="0" smtClean="0"/>
              <a:t>Savoir où en est votre dossier</a:t>
            </a:r>
          </a:p>
          <a:p>
            <a:pPr marL="285750" lvl="0" indent="-285750">
              <a:buFont typeface="Arial" panose="020B0604020202020204" pitchFamily="34" charset="0"/>
              <a:buChar char="•"/>
            </a:pPr>
            <a:r>
              <a:rPr lang="fr-FR" dirty="0" smtClean="0"/>
              <a:t>Accès à vos documents sur votre espace</a:t>
            </a:r>
            <a:endParaRPr lang="fr-FR"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0558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Procédure pour présenter un dossier</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pPr marL="285750" indent="-285750">
              <a:buFont typeface="Arial" panose="020B0604020202020204" pitchFamily="34" charset="0"/>
              <a:buChar char="•"/>
            </a:pPr>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703832" y="1524000"/>
            <a:ext cx="8125968" cy="4524315"/>
          </a:xfrm>
          <a:prstGeom prst="rect">
            <a:avLst/>
          </a:prstGeom>
        </p:spPr>
        <p:txBody>
          <a:bodyPr wrap="square">
            <a:spAutoFit/>
          </a:bodyPr>
          <a:lstStyle/>
          <a:p>
            <a:r>
              <a:rPr lang="fr-FR" b="1" u="sng" dirty="0" smtClean="0">
                <a:solidFill>
                  <a:schemeClr val="accent6"/>
                </a:solidFill>
              </a:rPr>
              <a:t>=&gt; Procédure </a:t>
            </a:r>
            <a:r>
              <a:rPr lang="fr-FR" b="1" u="sng" dirty="0">
                <a:solidFill>
                  <a:schemeClr val="accent6"/>
                </a:solidFill>
              </a:rPr>
              <a:t>coté président et secrétariat du conseil médical :</a:t>
            </a:r>
            <a:endParaRPr lang="fr-FR" sz="2000" b="1" u="sng" dirty="0">
              <a:solidFill>
                <a:schemeClr val="accent6"/>
              </a:solidFill>
            </a:endParaRPr>
          </a:p>
          <a:p>
            <a:r>
              <a:rPr lang="fr-FR" dirty="0"/>
              <a:t> </a:t>
            </a:r>
            <a:endParaRPr lang="fr-FR" sz="2000" dirty="0"/>
          </a:p>
          <a:p>
            <a:pPr marL="285750" lvl="0" indent="-285750" algn="just">
              <a:buFont typeface="Arial" panose="020B0604020202020204" pitchFamily="34" charset="0"/>
              <a:buChar char="•"/>
            </a:pPr>
            <a:r>
              <a:rPr lang="fr-FR" dirty="0"/>
              <a:t>Transmission de la demande au Président du CM</a:t>
            </a:r>
            <a:endParaRPr lang="fr-FR" sz="2000" dirty="0"/>
          </a:p>
          <a:p>
            <a:pPr marL="285750" lvl="0" indent="-285750" algn="just">
              <a:buFont typeface="Arial" panose="020B0604020202020204" pitchFamily="34" charset="0"/>
              <a:buChar char="•"/>
            </a:pPr>
            <a:r>
              <a:rPr lang="fr-FR" dirty="0"/>
              <a:t>Instruction par le Président du CM </a:t>
            </a:r>
            <a:endParaRPr lang="fr-FR" sz="2000" dirty="0"/>
          </a:p>
          <a:p>
            <a:pPr marL="285750" lvl="0" indent="-285750" algn="just">
              <a:buFont typeface="Arial" panose="020B0604020202020204" pitchFamily="34" charset="0"/>
              <a:buChar char="•"/>
            </a:pPr>
            <a:r>
              <a:rPr lang="fr-FR" dirty="0"/>
              <a:t>Transmission par le président du CM au secrétariat des demandes de complément d’information :</a:t>
            </a:r>
            <a:endParaRPr lang="fr-FR" sz="2000" dirty="0"/>
          </a:p>
          <a:p>
            <a:pPr lvl="1" algn="just"/>
            <a:r>
              <a:rPr lang="fr-FR" dirty="0" smtClean="0"/>
              <a:t>- Expertise </a:t>
            </a:r>
            <a:r>
              <a:rPr lang="fr-FR" dirty="0"/>
              <a:t>médicale</a:t>
            </a:r>
            <a:endParaRPr lang="fr-FR" sz="2000" dirty="0"/>
          </a:p>
          <a:p>
            <a:pPr lvl="1" algn="just"/>
            <a:r>
              <a:rPr lang="fr-FR" dirty="0" smtClean="0"/>
              <a:t>- Complément </a:t>
            </a:r>
            <a:r>
              <a:rPr lang="fr-FR" dirty="0"/>
              <a:t>d’information</a:t>
            </a:r>
            <a:endParaRPr lang="fr-FR" sz="2000" dirty="0"/>
          </a:p>
          <a:p>
            <a:pPr lvl="1" algn="just"/>
            <a:r>
              <a:rPr lang="fr-FR" dirty="0" smtClean="0"/>
              <a:t>- Contenu </a:t>
            </a:r>
            <a:r>
              <a:rPr lang="fr-FR" dirty="0"/>
              <a:t>de l’ordre de mission</a:t>
            </a:r>
            <a:endParaRPr lang="fr-FR" sz="2000" dirty="0"/>
          </a:p>
          <a:p>
            <a:pPr lvl="0" algn="just"/>
            <a:endParaRPr lang="fr-FR" dirty="0"/>
          </a:p>
          <a:p>
            <a:pPr lvl="0" algn="just"/>
            <a:r>
              <a:rPr lang="fr-FR" dirty="0" smtClean="0"/>
              <a:t>Si </a:t>
            </a:r>
            <a:r>
              <a:rPr lang="fr-FR" dirty="0"/>
              <a:t>expertise, envoie par le secrétariat du CM à la collectivité d’une information par mail, envoie à l’agent d’un courrier pour l’inviter à prendre RDV auprès du médecin agréé désigné et à nous communiquer la date de RDV, envoie de l’ordre de mission au </a:t>
            </a:r>
            <a:r>
              <a:rPr lang="fr-FR" dirty="0" smtClean="0"/>
              <a:t>médecin.</a:t>
            </a:r>
            <a:endParaRPr lang="fr-FR" sz="2000"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978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Convocations</a:t>
            </a:r>
            <a:r>
              <a:rPr lang="fr-FR" b="1" dirty="0"/>
              <a:t> </a:t>
            </a:r>
            <a:r>
              <a:rPr lang="fr-FR" b="1" dirty="0" smtClean="0"/>
              <a:t>et informations</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6186309"/>
          </a:xfrm>
          <a:prstGeom prst="rect">
            <a:avLst/>
          </a:prstGeom>
        </p:spPr>
        <p:txBody>
          <a:bodyPr wrap="square">
            <a:spAutoFit/>
          </a:bodyPr>
          <a:lstStyle/>
          <a:p>
            <a:r>
              <a:rPr lang="fr-FR" dirty="0"/>
              <a:t>Encore du  juridique</a:t>
            </a:r>
            <a:r>
              <a:rPr lang="fr-FR" dirty="0" smtClean="0"/>
              <a:t>…</a:t>
            </a:r>
            <a:endParaRPr lang="fr-FR" dirty="0"/>
          </a:p>
          <a:p>
            <a:pPr algn="just"/>
            <a:r>
              <a:rPr lang="fr-FR" dirty="0"/>
              <a:t> </a:t>
            </a:r>
          </a:p>
          <a:p>
            <a:pPr algn="just"/>
            <a:r>
              <a:rPr lang="fr-FR" b="1" dirty="0"/>
              <a:t>Décret 87-602 – Article 7</a:t>
            </a:r>
          </a:p>
          <a:p>
            <a:pPr algn="just"/>
            <a:r>
              <a:rPr lang="fr-FR" dirty="0"/>
              <a:t> </a:t>
            </a:r>
          </a:p>
          <a:p>
            <a:pPr algn="just"/>
            <a:r>
              <a:rPr lang="fr-FR" b="1" dirty="0"/>
              <a:t>Convocation : 1 mois avant le </a:t>
            </a:r>
            <a:r>
              <a:rPr lang="fr-FR" b="1" dirty="0" smtClean="0"/>
              <a:t>CM pourquoi? </a:t>
            </a:r>
            <a:endParaRPr lang="fr-FR" dirty="0"/>
          </a:p>
          <a:p>
            <a:pPr algn="just"/>
            <a:r>
              <a:rPr lang="fr-FR" b="1" dirty="0"/>
              <a:t> </a:t>
            </a:r>
            <a:endParaRPr lang="fr-FR" dirty="0"/>
          </a:p>
          <a:p>
            <a:pPr marL="285750" lvl="0" indent="-285750" algn="just">
              <a:buFont typeface="Arial" panose="020B0604020202020204" pitchFamily="34" charset="0"/>
              <a:buChar char="•"/>
            </a:pPr>
            <a:r>
              <a:rPr lang="fr-FR" b="1" dirty="0"/>
              <a:t>R</a:t>
            </a:r>
            <a:r>
              <a:rPr lang="fr-FR" b="1" dirty="0" smtClean="0"/>
              <a:t>espect </a:t>
            </a:r>
            <a:r>
              <a:rPr lang="fr-FR" b="1" dirty="0"/>
              <a:t>du délai de 10 jours du droit de l’agent pour consulter son </a:t>
            </a:r>
            <a:r>
              <a:rPr lang="fr-FR" b="1" dirty="0" smtClean="0"/>
              <a:t>dossier (obligatoire)</a:t>
            </a:r>
            <a:endParaRPr lang="fr-FR" dirty="0"/>
          </a:p>
          <a:p>
            <a:pPr marL="285750" lvl="0" indent="-285750" algn="just">
              <a:buFont typeface="Arial" panose="020B0604020202020204" pitchFamily="34" charset="0"/>
              <a:buChar char="•"/>
            </a:pPr>
            <a:r>
              <a:rPr lang="fr-FR" dirty="0"/>
              <a:t>R</a:t>
            </a:r>
            <a:r>
              <a:rPr lang="fr-FR" dirty="0" smtClean="0"/>
              <a:t>espect </a:t>
            </a:r>
            <a:r>
              <a:rPr lang="fr-FR" dirty="0"/>
              <a:t>du délai postal si envoie en AR (l’agent à 15 jours pour retirer son AR)</a:t>
            </a:r>
          </a:p>
          <a:p>
            <a:pPr marL="285750" lvl="0" indent="-285750" algn="just">
              <a:buFont typeface="Arial" panose="020B0604020202020204" pitchFamily="34" charset="0"/>
              <a:buChar char="•"/>
            </a:pPr>
            <a:r>
              <a:rPr lang="fr-FR" dirty="0"/>
              <a:t>Respect du délai administratif pour procéder aux convocations (</a:t>
            </a:r>
            <a:r>
              <a:rPr lang="fr-FR" dirty="0" err="1"/>
              <a:t>env</a:t>
            </a:r>
            <a:r>
              <a:rPr lang="fr-FR" dirty="0"/>
              <a:t> 100 dossiers lors de la semaine des CM)</a:t>
            </a:r>
          </a:p>
          <a:p>
            <a:pPr algn="just"/>
            <a:r>
              <a:rPr lang="fr-FR" dirty="0"/>
              <a:t> </a:t>
            </a:r>
          </a:p>
          <a:p>
            <a:pPr lvl="0" algn="just"/>
            <a:r>
              <a:rPr lang="fr-FR" dirty="0"/>
              <a:t>Les convocations se font </a:t>
            </a:r>
            <a:r>
              <a:rPr lang="fr-FR" dirty="0" smtClean="0"/>
              <a:t>soit </a:t>
            </a:r>
            <a:r>
              <a:rPr lang="fr-FR" dirty="0"/>
              <a:t>par courrier AR </a:t>
            </a:r>
            <a:r>
              <a:rPr lang="fr-FR" dirty="0" smtClean="0"/>
              <a:t>soit </a:t>
            </a:r>
            <a:r>
              <a:rPr lang="fr-FR" dirty="0"/>
              <a:t>par mail avec accusé de lecture et de réception avec mention dans l’objet du motif de l’envoi (convocation, notification de l’avis, prise de RDV…)</a:t>
            </a:r>
          </a:p>
          <a:p>
            <a:pPr lvl="0" algn="just"/>
            <a:r>
              <a:rPr lang="fr-FR" dirty="0"/>
              <a:t>En cas de retour NPAI ou de mail non délivré le secrétariat averti la collectivité et l’invite à vérifier les informations qu’elle a </a:t>
            </a:r>
            <a:r>
              <a:rPr lang="fr-FR" dirty="0" smtClean="0"/>
              <a:t>transmise. </a:t>
            </a:r>
            <a:r>
              <a:rPr lang="fr-FR" dirty="0"/>
              <a:t>Il n’appartient pas au secrétariat du CM de rechercher ou de vérifier les informations communiquées par la </a:t>
            </a:r>
            <a:r>
              <a:rPr lang="fr-FR" dirty="0" smtClean="0"/>
              <a:t>collectivité.</a:t>
            </a:r>
          </a:p>
          <a:p>
            <a:pPr lvl="0" algn="just"/>
            <a:endParaRPr lang="fr-FR"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2336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Préparation du conseil médical</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5632311"/>
          </a:xfrm>
          <a:prstGeom prst="rect">
            <a:avLst/>
          </a:prstGeom>
        </p:spPr>
        <p:txBody>
          <a:bodyPr wrap="square">
            <a:spAutoFit/>
          </a:bodyPr>
          <a:lstStyle/>
          <a:p>
            <a:r>
              <a:rPr lang="fr-FR" b="1" dirty="0"/>
              <a:t>Gestion des dossiers en attente du passage en CM :</a:t>
            </a:r>
            <a:endParaRPr lang="fr-FR" dirty="0"/>
          </a:p>
          <a:p>
            <a:r>
              <a:rPr lang="fr-FR" b="1" dirty="0"/>
              <a:t> </a:t>
            </a:r>
            <a:endParaRPr lang="fr-FR" dirty="0"/>
          </a:p>
          <a:p>
            <a:pPr marL="285750" lvl="0" indent="-285750" algn="just">
              <a:buFont typeface="Arial" panose="020B0604020202020204" pitchFamily="34" charset="0"/>
              <a:buChar char="•"/>
            </a:pPr>
            <a:r>
              <a:rPr lang="fr-FR" dirty="0"/>
              <a:t>Le secrétariat assure le suivi des dossiers en procédant aux relances nécessaires des documents en attentes : retour d’expertise par exemple</a:t>
            </a:r>
          </a:p>
          <a:p>
            <a:pPr marL="285750" lvl="0" indent="-285750" algn="just">
              <a:buFont typeface="Arial" panose="020B0604020202020204" pitchFamily="34" charset="0"/>
              <a:buChar char="•"/>
            </a:pPr>
            <a:r>
              <a:rPr lang="fr-FR" dirty="0"/>
              <a:t>Préparation et finalisation des dossiers</a:t>
            </a:r>
          </a:p>
          <a:p>
            <a:pPr marL="285750" lvl="0" indent="-285750" algn="just">
              <a:buFont typeface="Arial" panose="020B0604020202020204" pitchFamily="34" charset="0"/>
              <a:buChar char="•"/>
            </a:pPr>
            <a:r>
              <a:rPr lang="fr-FR" dirty="0"/>
              <a:t>Tenue des réunions nécessaires par </a:t>
            </a:r>
            <a:r>
              <a:rPr lang="fr-FR" dirty="0" smtClean="0"/>
              <a:t>exemple </a:t>
            </a:r>
            <a:r>
              <a:rPr lang="fr-FR" dirty="0"/>
              <a:t>avec le président du CM</a:t>
            </a:r>
          </a:p>
          <a:p>
            <a:pPr marL="285750" lvl="0" indent="-285750" algn="just">
              <a:buFont typeface="Arial" panose="020B0604020202020204" pitchFamily="34" charset="0"/>
              <a:buChar char="•"/>
            </a:pPr>
            <a:r>
              <a:rPr lang="fr-FR" dirty="0"/>
              <a:t>Préparation du projet d’ordre du jour qui sera validé ou modifié par le Président du CM</a:t>
            </a:r>
          </a:p>
          <a:p>
            <a:pPr algn="just"/>
            <a:endParaRPr lang="fr-FR" dirty="0" smtClean="0"/>
          </a:p>
          <a:p>
            <a:pPr algn="just"/>
            <a:r>
              <a:rPr lang="fr-FR" b="1" dirty="0"/>
              <a:t>Fixation </a:t>
            </a:r>
            <a:r>
              <a:rPr lang="fr-FR" b="1" dirty="0" smtClean="0"/>
              <a:t>de l’ordre du jour (ODJ) </a:t>
            </a:r>
            <a:r>
              <a:rPr lang="fr-FR" b="1" dirty="0"/>
              <a:t>et </a:t>
            </a:r>
            <a:r>
              <a:rPr lang="fr-FR" b="1" dirty="0" smtClean="0"/>
              <a:t>convocation </a:t>
            </a:r>
            <a:r>
              <a:rPr lang="fr-FR" b="1" dirty="0"/>
              <a:t>des membres</a:t>
            </a:r>
            <a:r>
              <a:rPr lang="fr-FR" dirty="0"/>
              <a:t> :</a:t>
            </a:r>
          </a:p>
          <a:p>
            <a:pPr algn="just"/>
            <a:r>
              <a:rPr lang="fr-FR" dirty="0"/>
              <a:t> </a:t>
            </a:r>
          </a:p>
          <a:p>
            <a:pPr marL="285750" lvl="0" indent="-285750" algn="just">
              <a:buFont typeface="Arial" panose="020B0604020202020204" pitchFamily="34" charset="0"/>
              <a:buChar char="•"/>
            </a:pPr>
            <a:r>
              <a:rPr lang="fr-FR" dirty="0"/>
              <a:t>Convocation des médecins du CM</a:t>
            </a:r>
          </a:p>
          <a:p>
            <a:pPr marL="285750" lvl="0" indent="-285750" algn="just">
              <a:buFont typeface="Arial" panose="020B0604020202020204" pitchFamily="34" charset="0"/>
              <a:buChar char="•"/>
            </a:pPr>
            <a:r>
              <a:rPr lang="fr-FR" dirty="0"/>
              <a:t>Convocation des représentants du personnel</a:t>
            </a:r>
          </a:p>
          <a:p>
            <a:pPr marL="285750" lvl="0" indent="-285750" algn="just">
              <a:buFont typeface="Arial" panose="020B0604020202020204" pitchFamily="34" charset="0"/>
              <a:buChar char="•"/>
            </a:pPr>
            <a:r>
              <a:rPr lang="fr-FR" dirty="0"/>
              <a:t>Convocation des représentants de l’administration</a:t>
            </a:r>
          </a:p>
          <a:p>
            <a:pPr marL="285750" lvl="0" indent="-285750" algn="just">
              <a:buFont typeface="Arial" panose="020B0604020202020204" pitchFamily="34" charset="0"/>
              <a:buChar char="•"/>
            </a:pPr>
            <a:r>
              <a:rPr lang="fr-FR" dirty="0"/>
              <a:t>Envoi de l’ODJ aux membres, aux médecins de prévention</a:t>
            </a:r>
          </a:p>
          <a:p>
            <a:pPr marL="285750" lvl="0" indent="-285750" algn="just">
              <a:buFont typeface="Arial" panose="020B0604020202020204" pitchFamily="34" charset="0"/>
              <a:buChar char="•"/>
            </a:pPr>
            <a:r>
              <a:rPr lang="fr-FR" dirty="0"/>
              <a:t>Le CM se tenant en visioconférence le secrétariat indique qu’il est disponible pour toute difficulté liée à la connexion </a:t>
            </a:r>
            <a:r>
              <a:rPr lang="fr-FR" dirty="0" err="1"/>
              <a:t>visio</a:t>
            </a:r>
            <a:r>
              <a:rPr lang="fr-FR" dirty="0"/>
              <a:t> et peux procéder à la demande à des tests de connexion</a:t>
            </a:r>
          </a:p>
          <a:p>
            <a:pPr algn="just"/>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5785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Séances et Avis</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19200"/>
            <a:ext cx="10582655" cy="3323987"/>
          </a:xfrm>
        </p:spPr>
        <p:txBody>
          <a:bodyPr/>
          <a:lstStyle/>
          <a:p>
            <a:pPr lvl="0"/>
            <a:endParaRPr lang="fr-FR" dirty="0"/>
          </a:p>
          <a:p>
            <a:endParaRPr lang="fr-FR" dirty="0"/>
          </a:p>
          <a:p>
            <a:pPr marL="285750" indent="-285750">
              <a:buFont typeface="Arial" panose="020B0604020202020204" pitchFamily="34" charset="0"/>
              <a:buChar char="•"/>
            </a:pPr>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5940088"/>
          </a:xfrm>
          <a:prstGeom prst="rect">
            <a:avLst/>
          </a:prstGeom>
        </p:spPr>
        <p:txBody>
          <a:bodyPr wrap="square">
            <a:spAutoFit/>
          </a:bodyPr>
          <a:lstStyle/>
          <a:p>
            <a:r>
              <a:rPr lang="fr-FR" b="1" dirty="0" smtClean="0"/>
              <a:t>Que se passe t-il lors de la séance ?</a:t>
            </a:r>
          </a:p>
          <a:p>
            <a:endParaRPr lang="fr-FR" dirty="0" smtClean="0"/>
          </a:p>
          <a:p>
            <a:r>
              <a:rPr lang="fr-FR" b="1" dirty="0" smtClean="0"/>
              <a:t>Tenue </a:t>
            </a:r>
            <a:r>
              <a:rPr lang="fr-FR" b="1" dirty="0"/>
              <a:t>de la </a:t>
            </a:r>
            <a:r>
              <a:rPr lang="fr-FR" b="1" dirty="0" smtClean="0"/>
              <a:t>séance</a:t>
            </a:r>
            <a:r>
              <a:rPr lang="fr-FR" sz="2000" b="1" dirty="0" smtClean="0"/>
              <a:t> :</a:t>
            </a:r>
            <a:endParaRPr lang="fr-FR" sz="2000" b="1" dirty="0"/>
          </a:p>
          <a:p>
            <a:pPr marL="285750" lvl="0" indent="-285750" algn="just">
              <a:buFont typeface="Arial" panose="020B0604020202020204" pitchFamily="34" charset="0"/>
              <a:buChar char="•"/>
            </a:pPr>
            <a:r>
              <a:rPr lang="fr-FR" dirty="0"/>
              <a:t>Vérification du </a:t>
            </a:r>
            <a:r>
              <a:rPr lang="fr-FR" dirty="0" smtClean="0"/>
              <a:t>quorum, en effet il faut un minimum de membres présents pour que l’avis puisse être donné, si absence de quorum, le dossier sera ajourné</a:t>
            </a:r>
            <a:r>
              <a:rPr lang="fr-FR" sz="2000" dirty="0"/>
              <a:t> </a:t>
            </a:r>
            <a:r>
              <a:rPr lang="fr-FR" sz="2000" dirty="0" smtClean="0"/>
              <a:t>et </a:t>
            </a:r>
            <a:r>
              <a:rPr lang="fr-FR" dirty="0" smtClean="0"/>
              <a:t>les </a:t>
            </a:r>
            <a:r>
              <a:rPr lang="fr-FR" dirty="0"/>
              <a:t>avis porteront mention du motif d’ajournement </a:t>
            </a:r>
            <a:endParaRPr lang="fr-FR" sz="2000" dirty="0"/>
          </a:p>
          <a:p>
            <a:pPr marL="285750" lvl="0" indent="-285750" algn="just">
              <a:buFont typeface="Arial" panose="020B0604020202020204" pitchFamily="34" charset="0"/>
              <a:buChar char="•"/>
            </a:pPr>
            <a:r>
              <a:rPr lang="fr-FR" dirty="0" smtClean="0"/>
              <a:t>Si </a:t>
            </a:r>
            <a:r>
              <a:rPr lang="fr-FR" dirty="0"/>
              <a:t>des éléments n’ont pas été adressés ou que les membres lors de la séance s’aperçoivent qu’ils ont besoin d’un complément d’information, le dossier peut être ajourné et portera la mention du motif de l’ajournement</a:t>
            </a:r>
            <a:endParaRPr lang="fr-FR" sz="2000" dirty="0"/>
          </a:p>
          <a:p>
            <a:pPr marL="285750" lvl="0" indent="-285750" algn="just">
              <a:buFont typeface="Arial" panose="020B0604020202020204" pitchFamily="34" charset="0"/>
              <a:buChar char="•"/>
            </a:pPr>
            <a:r>
              <a:rPr lang="fr-FR" dirty="0"/>
              <a:t>Débats et </a:t>
            </a:r>
            <a:r>
              <a:rPr lang="fr-FR" dirty="0" smtClean="0"/>
              <a:t>votes </a:t>
            </a:r>
            <a:r>
              <a:rPr lang="fr-FR" dirty="0"/>
              <a:t>des membres</a:t>
            </a:r>
            <a:endParaRPr lang="fr-FR" sz="2000" dirty="0"/>
          </a:p>
          <a:p>
            <a:pPr marL="285750" lvl="0" indent="-285750" algn="just">
              <a:buFont typeface="Arial" panose="020B0604020202020204" pitchFamily="34" charset="0"/>
              <a:buChar char="•"/>
            </a:pPr>
            <a:r>
              <a:rPr lang="fr-FR" dirty="0"/>
              <a:t>Rédaction de l’avis conforme aux décisions du </a:t>
            </a:r>
            <a:r>
              <a:rPr lang="fr-FR" dirty="0" smtClean="0"/>
              <a:t>CM lors de la séance en présence des membres</a:t>
            </a:r>
            <a:r>
              <a:rPr lang="fr-FR" dirty="0"/>
              <a:t> :</a:t>
            </a:r>
            <a:endParaRPr lang="fr-FR" sz="2000" dirty="0"/>
          </a:p>
          <a:p>
            <a:pPr lvl="1" algn="just"/>
            <a:r>
              <a:rPr lang="fr-FR" dirty="0" smtClean="0"/>
              <a:t>- Avec </a:t>
            </a:r>
            <a:r>
              <a:rPr lang="fr-FR" dirty="0"/>
              <a:t>mention des personnes présentes : membre, agent, avocat, médecins…</a:t>
            </a:r>
            <a:endParaRPr lang="fr-FR" sz="2000" dirty="0"/>
          </a:p>
          <a:p>
            <a:pPr lvl="1" algn="just"/>
            <a:r>
              <a:rPr lang="fr-FR" dirty="0" smtClean="0"/>
              <a:t>- Avec </a:t>
            </a:r>
            <a:r>
              <a:rPr lang="fr-FR" dirty="0"/>
              <a:t>mention des médecins membres qui n’ont pas pu participer aux débats ni </a:t>
            </a:r>
            <a:r>
              <a:rPr lang="fr-FR" dirty="0" smtClean="0"/>
              <a:t>voter </a:t>
            </a:r>
            <a:r>
              <a:rPr lang="fr-FR" dirty="0"/>
              <a:t>car ils ont procédé à l’expertise de l’agent</a:t>
            </a:r>
            <a:endParaRPr lang="fr-FR" sz="2000" dirty="0"/>
          </a:p>
          <a:p>
            <a:pPr marL="285750" lvl="0" indent="-285750" algn="just">
              <a:buFont typeface="Arial" panose="020B0604020202020204" pitchFamily="34" charset="0"/>
              <a:buChar char="•"/>
            </a:pPr>
            <a:r>
              <a:rPr lang="fr-FR" dirty="0"/>
              <a:t>Envoi des avis aux collectivités avec une fiche sur la situation statutaire</a:t>
            </a:r>
            <a:endParaRPr lang="fr-FR" sz="2000" dirty="0"/>
          </a:p>
          <a:p>
            <a:pPr marL="285750" lvl="0" indent="-285750" algn="just">
              <a:buFont typeface="Arial" panose="020B0604020202020204" pitchFamily="34" charset="0"/>
              <a:buChar char="•"/>
            </a:pPr>
            <a:r>
              <a:rPr lang="fr-FR" dirty="0"/>
              <a:t>Envoi de l’avis à l’agent</a:t>
            </a:r>
            <a:endParaRPr lang="fr-FR" sz="2000" dirty="0"/>
          </a:p>
          <a:p>
            <a:pPr lvl="0" algn="just"/>
            <a:r>
              <a:rPr lang="fr-FR" dirty="0" smtClean="0"/>
              <a:t>=&gt; Avis </a:t>
            </a:r>
            <a:r>
              <a:rPr lang="fr-FR" dirty="0"/>
              <a:t>par mail à la collectivité, en AR à l’agent ou en mail avec accusé de réception et de lecture</a:t>
            </a:r>
            <a:endParaRPr lang="fr-FR" sz="2000"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7603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Finalité</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19200"/>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3970318"/>
          </a:xfrm>
          <a:prstGeom prst="rect">
            <a:avLst/>
          </a:prstGeom>
        </p:spPr>
        <p:txBody>
          <a:bodyPr wrap="square">
            <a:spAutoFit/>
          </a:bodyPr>
          <a:lstStyle/>
          <a:p>
            <a:pPr lvl="0"/>
            <a:r>
              <a:rPr lang="fr-FR" b="1" dirty="0" smtClean="0"/>
              <a:t>Pourquoi tout cela ?</a:t>
            </a:r>
          </a:p>
          <a:p>
            <a:pPr lvl="0"/>
            <a:endParaRPr lang="fr-FR" dirty="0"/>
          </a:p>
          <a:p>
            <a:pPr lvl="0" algn="just"/>
            <a:r>
              <a:rPr lang="fr-FR" dirty="0" smtClean="0"/>
              <a:t>L’avis </a:t>
            </a:r>
            <a:r>
              <a:rPr lang="fr-FR" dirty="0"/>
              <a:t>du CM est un des fondements essentiels de la prise de l’arrêté par la collectivité mais il ne s’impose pas à elle. La collectivité peut prendre un avis contraire. Dans cette hypothèse elle doit envoyer copie de cet arrêté au </a:t>
            </a:r>
            <a:r>
              <a:rPr lang="fr-FR" dirty="0" smtClean="0"/>
              <a:t>CM.</a:t>
            </a:r>
          </a:p>
          <a:p>
            <a:pPr lvl="0"/>
            <a:endParaRPr lang="fr-FR" dirty="0" smtClean="0"/>
          </a:p>
          <a:p>
            <a:pPr lvl="0"/>
            <a:r>
              <a:rPr lang="fr-FR" dirty="0" smtClean="0"/>
              <a:t>La transmission des pièces permettant d’éclairer le CM dans sa prise d’avis, le respect des délais, les phases d’instruction, vous permettent de prendre des décisions conforme à la législation et d’éviter les vices de procédures.</a:t>
            </a:r>
            <a:endParaRPr lang="fr-FR" dirty="0"/>
          </a:p>
          <a:p>
            <a:pPr lvl="0"/>
            <a:endParaRPr lang="fr-FR" dirty="0"/>
          </a:p>
          <a:p>
            <a:pPr lvl="0"/>
            <a:endParaRPr lang="fr-FR" dirty="0" smtClean="0"/>
          </a:p>
          <a:p>
            <a:pPr lvl="0"/>
            <a:endParaRPr lang="fr-FR"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0" y="3955254"/>
            <a:ext cx="3419327" cy="2279551"/>
          </a:xfrm>
          <a:prstGeom prst="rect">
            <a:avLst/>
          </a:prstGeom>
        </p:spPr>
      </p:pic>
    </p:spTree>
    <p:extLst>
      <p:ext uri="{BB962C8B-B14F-4D97-AF65-F5344CB8AC3E}">
        <p14:creationId xmlns:p14="http://schemas.microsoft.com/office/powerpoint/2010/main" val="689365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Finalité</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19200"/>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6740307"/>
          </a:xfrm>
          <a:prstGeom prst="rect">
            <a:avLst/>
          </a:prstGeom>
        </p:spPr>
        <p:txBody>
          <a:bodyPr wrap="square">
            <a:spAutoFit/>
          </a:bodyPr>
          <a:lstStyle/>
          <a:p>
            <a:r>
              <a:rPr lang="fr-FR" b="1" dirty="0"/>
              <a:t>Pour aller plus loin :</a:t>
            </a:r>
            <a:endParaRPr lang="fr-FR" dirty="0"/>
          </a:p>
          <a:p>
            <a:r>
              <a:rPr lang="fr-FR" b="1" dirty="0"/>
              <a:t> </a:t>
            </a:r>
            <a:endParaRPr lang="fr-FR" dirty="0"/>
          </a:p>
          <a:p>
            <a:pPr lvl="0" algn="just"/>
            <a:r>
              <a:rPr lang="fr-FR" dirty="0"/>
              <a:t>Les avis du conseil médical en formation restreinte peuvent être contestés devant le conseil médical supérieur (CMS) dans les 2 mois de réception de l’avis. </a:t>
            </a:r>
            <a:endParaRPr lang="fr-FR" dirty="0" smtClean="0"/>
          </a:p>
          <a:p>
            <a:pPr lvl="0" algn="just"/>
            <a:endParaRPr lang="fr-FR" dirty="0"/>
          </a:p>
          <a:p>
            <a:pPr lvl="0" algn="just"/>
            <a:r>
              <a:rPr lang="fr-FR" dirty="0" smtClean="0"/>
              <a:t>La </a:t>
            </a:r>
            <a:r>
              <a:rPr lang="fr-FR" dirty="0"/>
              <a:t>contestation est adressée uniquement au secrétariat du conseil médical de l’Hérault (CDG34) qui la communiquera accompagnée des pièces au CMS. L’agent ou la collectivité ne peuvent pas saisir directement le CMS au risque de voir leur demande </a:t>
            </a:r>
            <a:r>
              <a:rPr lang="fr-FR" dirty="0" smtClean="0"/>
              <a:t>irrecevable.</a:t>
            </a:r>
          </a:p>
          <a:p>
            <a:pPr lvl="0" algn="just"/>
            <a:endParaRPr lang="fr-FR" dirty="0"/>
          </a:p>
          <a:p>
            <a:pPr lvl="0" algn="just"/>
            <a:r>
              <a:rPr lang="fr-FR" dirty="0"/>
              <a:t>Les avis du conseil médical en formation plénière ne peuvent pas être contestés devant le CMS ou devant le CM, seul l’arrêté qui sera pris par la collectivité pourra être contesté devant le TA dans les 2 mois suivant la notification de la décision.</a:t>
            </a:r>
          </a:p>
          <a:p>
            <a:pPr lvl="0" algn="just"/>
            <a:endParaRPr lang="fr-FR" dirty="0" smtClean="0"/>
          </a:p>
          <a:p>
            <a:pPr lvl="0" algn="just"/>
            <a:r>
              <a:rPr lang="fr-FR" dirty="0" smtClean="0"/>
              <a:t>Si </a:t>
            </a:r>
            <a:r>
              <a:rPr lang="fr-FR" dirty="0"/>
              <a:t>un courrier revient NPAI ou un mail non délivré, le secrétariat du CM préviendra la collectivité afin qu’elle s’assure que les informations transmises sont fiables. </a:t>
            </a:r>
            <a:endParaRPr lang="fr-FR" dirty="0" smtClean="0"/>
          </a:p>
          <a:p>
            <a:pPr lvl="0" algn="just"/>
            <a:endParaRPr lang="fr-FR" dirty="0"/>
          </a:p>
          <a:p>
            <a:pPr lvl="0" algn="just"/>
            <a:r>
              <a:rPr lang="fr-FR" dirty="0" smtClean="0"/>
              <a:t>Attention, la simple mention de l’avis dans le visa de l’arrêté n’est pas suffisant, pensez à motiver votre décision, surtout si vous ne suivez pas l’avis du CM.</a:t>
            </a:r>
            <a:endParaRPr lang="fr-FR" dirty="0"/>
          </a:p>
          <a:p>
            <a:pPr lvl="0"/>
            <a:endParaRPr lang="fr-FR" dirty="0"/>
          </a:p>
          <a:p>
            <a:pPr lvl="0"/>
            <a:endParaRPr lang="fr-FR" dirty="0" smtClean="0"/>
          </a:p>
          <a:p>
            <a:pPr lvl="0"/>
            <a:endParaRPr lang="fr-FR"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469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object 17"/>
          <p:cNvSpPr/>
          <p:nvPr/>
        </p:nvSpPr>
        <p:spPr>
          <a:xfrm>
            <a:off x="26894" y="8966"/>
            <a:ext cx="1554480" cy="6857999"/>
          </a:xfrm>
          <a:prstGeom prst="rect">
            <a:avLst/>
          </a:prstGeom>
          <a:blipFill>
            <a:blip r:embed="rId2" cstate="print"/>
            <a:stretch>
              <a:fillRect/>
            </a:stretch>
          </a:blipFill>
        </p:spPr>
        <p:txBody>
          <a:bodyPr wrap="square" lIns="0" tIns="0" rIns="0" bIns="0" rtlCol="0"/>
          <a:lstStyle/>
          <a:p>
            <a:endParaRPr dirty="0"/>
          </a:p>
        </p:txBody>
      </p:sp>
      <p:sp>
        <p:nvSpPr>
          <p:cNvPr id="18"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p>
        </p:txBody>
      </p:sp>
      <p:sp>
        <p:nvSpPr>
          <p:cNvPr id="170" name="Rectangle 5"/>
          <p:cNvSpPr>
            <a:spLocks noChangeArrowheads="1"/>
          </p:cNvSpPr>
          <p:nvPr/>
        </p:nvSpPr>
        <p:spPr bwMode="auto">
          <a:xfrm rot="10800000" flipV="1">
            <a:off x="1721761" y="1309301"/>
            <a:ext cx="10210800" cy="340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sng"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Présentation :</a:t>
            </a:r>
            <a:endParaRPr kumimoji="0" lang="fr-FR" altLang="fr-FR"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eaLnBrk="0" fontAlgn="base" hangingPunct="0">
              <a:spcBef>
                <a:spcPct val="0"/>
              </a:spcBef>
              <a:spcAft>
                <a:spcPct val="0"/>
              </a:spcAft>
            </a:pPr>
            <a:r>
              <a:rPr lang="fr-FR" b="1" dirty="0"/>
              <a:t>C’est quoi ? </a:t>
            </a:r>
            <a:endParaRPr lang="fr-FR" b="1" dirty="0" smtClean="0"/>
          </a:p>
          <a:p>
            <a:pPr eaLnBrk="0" fontAlgn="base" hangingPunct="0">
              <a:spcBef>
                <a:spcPct val="0"/>
              </a:spcBef>
              <a:spcAft>
                <a:spcPct val="0"/>
              </a:spcAft>
            </a:pPr>
            <a:endParaRPr lang="fr-FR"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pic>
        <p:nvPicPr>
          <p:cNvPr id="1028" name="Image 1" descr="http://www.ballederiz.fr/kesako_encadre.png?v=1zmma05gv5door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2308225"/>
            <a:ext cx="4609423" cy="3269042"/>
          </a:xfrm>
          <a:prstGeom prst="rect">
            <a:avLst/>
          </a:prstGeom>
          <a:noFill/>
          <a:extLst>
            <a:ext uri="{909E8E84-426E-40DD-AFC4-6F175D3DCCD1}">
              <a14:hiddenFill xmlns:a14="http://schemas.microsoft.com/office/drawing/2010/main">
                <a:solidFill>
                  <a:srgbClr val="FFFFFF"/>
                </a:solidFill>
              </a14:hiddenFill>
            </a:ext>
          </a:extLst>
        </p:spPr>
      </p:pic>
      <p:sp>
        <p:nvSpPr>
          <p:cNvPr id="171" name="Rectangle 6"/>
          <p:cNvSpPr>
            <a:spLocks noChangeArrowheads="1"/>
          </p:cNvSpPr>
          <p:nvPr/>
        </p:nvSpPr>
        <p:spPr bwMode="auto">
          <a:xfrm>
            <a:off x="0" y="1851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a:t>Références juridiques</a:t>
            </a:r>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19200"/>
            <a:ext cx="10582655" cy="3323987"/>
          </a:xfrm>
        </p:spPr>
        <p:txBody>
          <a:bodyPr/>
          <a:lstStyle/>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
        <p:nvSpPr>
          <p:cNvPr id="3" name="Rectangle 2"/>
          <p:cNvSpPr/>
          <p:nvPr/>
        </p:nvSpPr>
        <p:spPr>
          <a:xfrm>
            <a:off x="1650582" y="1124712"/>
            <a:ext cx="8125968" cy="1477328"/>
          </a:xfrm>
          <a:prstGeom prst="rect">
            <a:avLst/>
          </a:prstGeom>
        </p:spPr>
        <p:txBody>
          <a:bodyPr wrap="square">
            <a:spAutoFit/>
          </a:bodyPr>
          <a:lstStyle/>
          <a:p>
            <a:pPr lvl="0"/>
            <a:endParaRPr lang="fr-FR" dirty="0"/>
          </a:p>
          <a:p>
            <a:pPr lvl="0"/>
            <a:endParaRPr lang="fr-FR" dirty="0" smtClean="0"/>
          </a:p>
          <a:p>
            <a:pPr lvl="0"/>
            <a:endParaRPr lang="fr-FR" dirty="0"/>
          </a:p>
          <a:p>
            <a:r>
              <a:rPr lang="fr-FR" dirty="0"/>
              <a:t> </a:t>
            </a:r>
          </a:p>
          <a:p>
            <a:r>
              <a:rPr lang="fr-FR" dirty="0"/>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447800" y="1155645"/>
            <a:ext cx="9982200" cy="5447645"/>
          </a:xfrm>
          <a:prstGeom prst="rect">
            <a:avLst/>
          </a:prstGeom>
        </p:spPr>
        <p:txBody>
          <a:bodyPr wrap="square">
            <a:spAutoFit/>
          </a:bodyPr>
          <a:lstStyle/>
          <a:p>
            <a:pPr marL="285750" indent="-285750" algn="just">
              <a:buFont typeface="Wingdings" panose="05000000000000000000" pitchFamily="2" charset="2"/>
              <a:buChar char="§"/>
            </a:pPr>
            <a:r>
              <a:rPr lang="fr-FR" dirty="0"/>
              <a:t>Article  L214-1 et suivants du code général de la fonction publique</a:t>
            </a:r>
          </a:p>
          <a:p>
            <a:pPr algn="just"/>
            <a:endParaRPr lang="fr-FR" sz="1000" dirty="0"/>
          </a:p>
          <a:p>
            <a:pPr marL="285750" indent="-285750" algn="just">
              <a:buFont typeface="Wingdings" panose="05000000000000000000" pitchFamily="2" charset="2"/>
              <a:buChar char="§"/>
            </a:pPr>
            <a:r>
              <a:rPr lang="fr-FR" dirty="0"/>
              <a:t>Décret n°86-442 du 14 mars 1986 relatif à la désignation des médecins agréés, à l'organisation des conseils médicaux, aux conditions d'aptitude physique pour l'admission aux emplois publics et au régime de congés de maladie des fonctionnaires.</a:t>
            </a:r>
          </a:p>
          <a:p>
            <a:pPr algn="just"/>
            <a:endParaRPr lang="fr-FR" sz="1000" dirty="0"/>
          </a:p>
          <a:p>
            <a:pPr marL="285750" indent="-285750" algn="just">
              <a:buFont typeface="Wingdings" panose="05000000000000000000" pitchFamily="2" charset="2"/>
              <a:buChar char="§"/>
            </a:pPr>
            <a:r>
              <a:rPr lang="fr-FR" dirty="0"/>
              <a:t>Décret n°87-602 du 30 juillet 1987 pris pour l'application de la loi n° 84-53 du 26 janvier 1984 portant dispositions statutaires relatives à la fonction publique territoriale et relatif à l'organisation des conseils médicaux, aux conditions d'aptitude physique et au régime des congés de maladie des fonctionnaires territoriaux</a:t>
            </a:r>
          </a:p>
          <a:p>
            <a:pPr algn="just"/>
            <a:endParaRPr lang="fr-FR" sz="1000" dirty="0"/>
          </a:p>
          <a:p>
            <a:pPr marL="285750" indent="-285750" algn="just">
              <a:buFont typeface="Wingdings" panose="05000000000000000000" pitchFamily="2" charset="2"/>
              <a:buChar char="§"/>
            </a:pPr>
            <a:r>
              <a:rPr lang="fr-FR" dirty="0"/>
              <a:t>Décret n°88-145 du 15 février 1988 relatif aux agents contractuels de la fonction publique territoriale</a:t>
            </a:r>
          </a:p>
          <a:p>
            <a:pPr algn="just"/>
            <a:endParaRPr lang="fr-FR" sz="1000" dirty="0"/>
          </a:p>
          <a:p>
            <a:pPr marL="285750" indent="-285750" algn="just">
              <a:buFont typeface="Wingdings" panose="05000000000000000000" pitchFamily="2" charset="2"/>
              <a:buChar char="§"/>
            </a:pPr>
            <a:r>
              <a:rPr lang="fr-FR" dirty="0"/>
              <a:t>Décret n° 2022-350 du 11 mars 2022 relatif aux conseils médicaux dans la fonction publique territoriale</a:t>
            </a:r>
          </a:p>
          <a:p>
            <a:pPr algn="just"/>
            <a:endParaRPr lang="fr-FR" sz="1000" dirty="0"/>
          </a:p>
          <a:p>
            <a:pPr marL="285750" indent="-285750" algn="just">
              <a:buFont typeface="Wingdings" panose="05000000000000000000" pitchFamily="2" charset="2"/>
              <a:buChar char="§"/>
            </a:pPr>
            <a:r>
              <a:rPr lang="fr-FR" dirty="0"/>
              <a:t>Arrêté du 14 mars 1986 relatif à la liste des maladies donnant droit à l'octroi de congés de longue maladie</a:t>
            </a:r>
          </a:p>
          <a:p>
            <a:pPr algn="just"/>
            <a:endParaRPr lang="fr-FR" sz="1000" dirty="0"/>
          </a:p>
          <a:p>
            <a:pPr marL="285750" indent="-285750" algn="just">
              <a:buFont typeface="Wingdings" panose="05000000000000000000" pitchFamily="2" charset="2"/>
              <a:buChar char="§"/>
            </a:pPr>
            <a:r>
              <a:rPr lang="fr-FR" dirty="0"/>
              <a:t>Ordonnance n° 2020-1447 du 25 novembre 2020 portant diverses mesures en matière de santé et de famille dans la fonction publique</a:t>
            </a:r>
          </a:p>
          <a:p>
            <a:pPr marL="285750" indent="-285750">
              <a:buFont typeface="Wingdings" panose="05000000000000000000" pitchFamily="2" charset="2"/>
              <a:buChar char="§"/>
            </a:pPr>
            <a:endParaRPr lang="fr-FR" dirty="0"/>
          </a:p>
        </p:txBody>
      </p:sp>
    </p:spTree>
    <p:extLst>
      <p:ext uri="{BB962C8B-B14F-4D97-AF65-F5344CB8AC3E}">
        <p14:creationId xmlns:p14="http://schemas.microsoft.com/office/powerpoint/2010/main" val="2430609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621580"/>
            <a:ext cx="12192000" cy="5171088"/>
          </a:xfrm>
          <a:prstGeom prst="rect">
            <a:avLst/>
          </a:prstGeom>
          <a:blipFill>
            <a:blip r:embed="rId2"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xfrm>
            <a:off x="4543171" y="311022"/>
            <a:ext cx="7487284" cy="551433"/>
          </a:xfrm>
          <a:prstGeom prst="rect">
            <a:avLst/>
          </a:prstGeom>
        </p:spPr>
        <p:txBody>
          <a:bodyPr vert="horz" wrap="square" lIns="0" tIns="12700" rIns="0" bIns="0" rtlCol="0">
            <a:spAutoFit/>
          </a:bodyPr>
          <a:lstStyle/>
          <a:p>
            <a:r>
              <a:rPr lang="fr-FR" sz="3500" b="1" dirty="0"/>
              <a:t>Atelier conseil médical</a:t>
            </a:r>
          </a:p>
        </p:txBody>
      </p:sp>
      <p:sp>
        <p:nvSpPr>
          <p:cNvPr id="11" name="object 11"/>
          <p:cNvSpPr txBox="1"/>
          <p:nvPr/>
        </p:nvSpPr>
        <p:spPr>
          <a:xfrm rot="352559">
            <a:off x="5761482" y="2051050"/>
            <a:ext cx="575945" cy="197490"/>
          </a:xfrm>
          <a:prstGeom prst="rect">
            <a:avLst/>
          </a:prstGeom>
        </p:spPr>
        <p:txBody>
          <a:bodyPr vert="horz" wrap="square" lIns="0" tIns="12700" rIns="0" bIns="0" rtlCol="0">
            <a:spAutoFit/>
          </a:bodyPr>
          <a:lstStyle/>
          <a:p>
            <a:pPr marL="12700">
              <a:lnSpc>
                <a:spcPct val="100000"/>
              </a:lnSpc>
              <a:spcBef>
                <a:spcPts val="100"/>
              </a:spcBef>
            </a:pPr>
            <a:endParaRPr sz="1200" dirty="0">
              <a:latin typeface="Calibri Light"/>
              <a:cs typeface="Calibri Light"/>
            </a:endParaRPr>
          </a:p>
        </p:txBody>
      </p:sp>
      <p:sp>
        <p:nvSpPr>
          <p:cNvPr id="17" name="object 17"/>
          <p:cNvSpPr txBox="1"/>
          <p:nvPr/>
        </p:nvSpPr>
        <p:spPr>
          <a:xfrm>
            <a:off x="8703309" y="6009843"/>
            <a:ext cx="2780030" cy="212238"/>
          </a:xfrm>
          <a:prstGeom prst="rect">
            <a:avLst/>
          </a:prstGeom>
        </p:spPr>
        <p:txBody>
          <a:bodyPr vert="horz" wrap="square" lIns="0" tIns="12065" rIns="0" bIns="0" rtlCol="0">
            <a:spAutoFit/>
          </a:bodyPr>
          <a:lstStyle/>
          <a:p>
            <a:pPr marL="12700">
              <a:lnSpc>
                <a:spcPct val="100000"/>
              </a:lnSpc>
              <a:spcBef>
                <a:spcPts val="95"/>
              </a:spcBef>
            </a:pPr>
            <a:endParaRPr sz="1300" dirty="0">
              <a:latin typeface="Calibri Light"/>
              <a:cs typeface="Calibri Light"/>
            </a:endParaRPr>
          </a:p>
        </p:txBody>
      </p:sp>
      <p:sp>
        <p:nvSpPr>
          <p:cNvPr id="21" name="object 21"/>
          <p:cNvSpPr/>
          <p:nvPr/>
        </p:nvSpPr>
        <p:spPr>
          <a:xfrm>
            <a:off x="140207" y="74676"/>
            <a:ext cx="2417445" cy="1521460"/>
          </a:xfrm>
          <a:custGeom>
            <a:avLst/>
            <a:gdLst/>
            <a:ahLst/>
            <a:cxnLst/>
            <a:rect l="l" t="t" r="r" b="b"/>
            <a:pathLst>
              <a:path w="2417445" h="1521460">
                <a:moveTo>
                  <a:pt x="0" y="1520952"/>
                </a:moveTo>
                <a:lnTo>
                  <a:pt x="2417064" y="1520952"/>
                </a:lnTo>
                <a:lnTo>
                  <a:pt x="2417064" y="0"/>
                </a:lnTo>
                <a:lnTo>
                  <a:pt x="0" y="0"/>
                </a:lnTo>
                <a:lnTo>
                  <a:pt x="0" y="1520952"/>
                </a:lnTo>
                <a:close/>
              </a:path>
            </a:pathLst>
          </a:custGeom>
          <a:ln w="12192">
            <a:solidFill>
              <a:srgbClr val="FFFFFF"/>
            </a:solidFill>
          </a:ln>
        </p:spPr>
        <p:txBody>
          <a:bodyPr wrap="square" lIns="0" tIns="0" rIns="0" bIns="0" rtlCol="0"/>
          <a:lstStyle/>
          <a:p>
            <a:endParaRPr/>
          </a:p>
        </p:txBody>
      </p:sp>
      <p:sp>
        <p:nvSpPr>
          <p:cNvPr id="22" name="object 22"/>
          <p:cNvSpPr/>
          <p:nvPr/>
        </p:nvSpPr>
        <p:spPr>
          <a:xfrm>
            <a:off x="0" y="12191"/>
            <a:ext cx="2238756" cy="1636775"/>
          </a:xfrm>
          <a:prstGeom prst="rect">
            <a:avLst/>
          </a:prstGeom>
          <a:blipFill>
            <a:blip r:embed="rId3" cstate="print"/>
            <a:stretch>
              <a:fillRect/>
            </a:stretch>
          </a:blipFill>
        </p:spPr>
        <p:txBody>
          <a:bodyPr wrap="square" lIns="0" tIns="0" rIns="0" bIns="0" rtlCol="0"/>
          <a:lstStyle/>
          <a:p>
            <a:endParaRPr/>
          </a:p>
        </p:txBody>
      </p:sp>
      <p:sp>
        <p:nvSpPr>
          <p:cNvPr id="3" name="ZoneTexte 2"/>
          <p:cNvSpPr txBox="1"/>
          <p:nvPr/>
        </p:nvSpPr>
        <p:spPr>
          <a:xfrm>
            <a:off x="304800" y="5181600"/>
            <a:ext cx="5524285" cy="369332"/>
          </a:xfrm>
          <a:prstGeom prst="rect">
            <a:avLst/>
          </a:prstGeom>
          <a:noFill/>
        </p:spPr>
        <p:txBody>
          <a:bodyPr wrap="square" rtlCol="0">
            <a:spAutoFit/>
          </a:bodyPr>
          <a:lstStyle/>
          <a:p>
            <a:r>
              <a:rPr lang="fr-FR" altLang="fr-FR" dirty="0">
                <a:solidFill>
                  <a:schemeClr val="bg1"/>
                </a:solidFill>
              </a:rPr>
              <a:t>Rencontres avec les territoires 2023</a:t>
            </a:r>
          </a:p>
        </p:txBody>
      </p:sp>
      <p:sp>
        <p:nvSpPr>
          <p:cNvPr id="12" name="ZoneTexte 11"/>
          <p:cNvSpPr txBox="1"/>
          <p:nvPr/>
        </p:nvSpPr>
        <p:spPr>
          <a:xfrm>
            <a:off x="4038600" y="5856329"/>
            <a:ext cx="5791200" cy="630942"/>
          </a:xfrm>
          <a:prstGeom prst="rect">
            <a:avLst/>
          </a:prstGeom>
          <a:noFill/>
        </p:spPr>
        <p:txBody>
          <a:bodyPr wrap="square" rtlCol="0">
            <a:spAutoFit/>
          </a:bodyPr>
          <a:lstStyle/>
          <a:p>
            <a:pPr lvl="8"/>
            <a:endParaRPr lang="fr-FR" sz="3500" b="1" dirty="0">
              <a:solidFill>
                <a:srgbClr val="4AB7AB"/>
              </a:solidFill>
              <a:latin typeface="Calibri Light"/>
              <a:cs typeface="Calibri Light"/>
            </a:endParaRPr>
          </a:p>
        </p:txBody>
      </p:sp>
      <p:sp>
        <p:nvSpPr>
          <p:cNvPr id="7" name="ZoneTexte 6"/>
          <p:cNvSpPr txBox="1"/>
          <p:nvPr/>
        </p:nvSpPr>
        <p:spPr>
          <a:xfrm>
            <a:off x="5543613" y="2149795"/>
            <a:ext cx="5486400" cy="1477328"/>
          </a:xfrm>
          <a:prstGeom prst="rect">
            <a:avLst/>
          </a:prstGeom>
          <a:noFill/>
        </p:spPr>
        <p:txBody>
          <a:bodyPr wrap="square" rtlCol="0">
            <a:spAutoFit/>
          </a:bodyPr>
          <a:lstStyle/>
          <a:p>
            <a:pPr algn="ctr"/>
            <a:r>
              <a:rPr lang="fr-FR" sz="4500" b="1" dirty="0">
                <a:solidFill>
                  <a:srgbClr val="4AB7AB"/>
                </a:solidFill>
                <a:latin typeface="Calibri Light"/>
                <a:ea typeface="+mj-ea"/>
                <a:cs typeface="Calibri Light"/>
              </a:rPr>
              <a:t>Merci </a:t>
            </a:r>
            <a:endParaRPr lang="fr-FR" sz="4500" b="1" dirty="0" smtClean="0">
              <a:solidFill>
                <a:srgbClr val="4AB7AB"/>
              </a:solidFill>
              <a:latin typeface="Calibri Light"/>
              <a:ea typeface="+mj-ea"/>
              <a:cs typeface="Calibri Light"/>
            </a:endParaRPr>
          </a:p>
          <a:p>
            <a:pPr algn="ctr"/>
            <a:r>
              <a:rPr lang="fr-FR" sz="4500" b="1" dirty="0" smtClean="0">
                <a:solidFill>
                  <a:srgbClr val="4AB7AB"/>
                </a:solidFill>
                <a:latin typeface="Calibri Light"/>
                <a:ea typeface="+mj-ea"/>
                <a:cs typeface="Calibri Light"/>
              </a:rPr>
              <a:t>de </a:t>
            </a:r>
            <a:r>
              <a:rPr lang="fr-FR" sz="4500" b="1" dirty="0">
                <a:solidFill>
                  <a:srgbClr val="4AB7AB"/>
                </a:solidFill>
                <a:latin typeface="Calibri Light"/>
                <a:ea typeface="+mj-ea"/>
                <a:cs typeface="Calibri Light"/>
              </a:rPr>
              <a:t>votre attention</a:t>
            </a:r>
            <a:endParaRPr lang="fr-FR" sz="4500" b="1" dirty="0">
              <a:solidFill>
                <a:srgbClr val="4AB7AB"/>
              </a:solidFill>
              <a:latin typeface="Calibri Light"/>
              <a:ea typeface="+mj-ea"/>
              <a:cs typeface="Calibri Light"/>
            </a:endParaRPr>
          </a:p>
        </p:txBody>
      </p:sp>
    </p:spTree>
    <p:extLst>
      <p:ext uri="{BB962C8B-B14F-4D97-AF65-F5344CB8AC3E}">
        <p14:creationId xmlns:p14="http://schemas.microsoft.com/office/powerpoint/2010/main" val="305068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Présentation du Conseil Médical</a:t>
            </a:r>
            <a:endParaRPr lang="fr-FR" b="1" dirty="0"/>
          </a:p>
        </p:txBody>
      </p:sp>
      <p:sp>
        <p:nvSpPr>
          <p:cNvPr id="3" name="Espace réservé du texte 2"/>
          <p:cNvSpPr>
            <a:spLocks noGrp="1"/>
          </p:cNvSpPr>
          <p:nvPr>
            <p:ph type="body" idx="1"/>
          </p:nvPr>
        </p:nvSpPr>
        <p:spPr>
          <a:xfrm>
            <a:off x="1219200" y="1752600"/>
            <a:ext cx="10972800" cy="5201424"/>
          </a:xfrm>
        </p:spPr>
        <p:txBody>
          <a:bodyPr/>
          <a:lstStyle/>
          <a:p>
            <a:r>
              <a:rPr lang="fr-FR" dirty="0"/>
              <a:t>Un peu de juridique</a:t>
            </a:r>
            <a:r>
              <a:rPr lang="fr-FR" dirty="0" smtClean="0"/>
              <a:t>…</a:t>
            </a:r>
            <a:endParaRPr lang="fr-FR" dirty="0"/>
          </a:p>
          <a:p>
            <a:r>
              <a:rPr lang="fr-FR" dirty="0"/>
              <a:t> </a:t>
            </a:r>
          </a:p>
          <a:p>
            <a:r>
              <a:rPr lang="fr-FR" dirty="0"/>
              <a:t> </a:t>
            </a:r>
          </a:p>
          <a:p>
            <a:r>
              <a:rPr lang="fr-FR" b="1" dirty="0">
                <a:hlinkClick r:id="rId2"/>
              </a:rPr>
              <a:t>L’ordonnance n° 2020-1447 du 25 novembre 2020</a:t>
            </a:r>
            <a:r>
              <a:rPr lang="fr-FR" dirty="0"/>
              <a:t> portant diverses mesures en matière de santé et de famille dans la fonction publique a prévu la création au </a:t>
            </a:r>
            <a:r>
              <a:rPr lang="fr-FR" dirty="0" smtClean="0"/>
              <a:t>14 mars 2022 (initialement le 1</a:t>
            </a:r>
            <a:r>
              <a:rPr lang="fr-FR" baseline="30000" dirty="0" smtClean="0"/>
              <a:t>er</a:t>
            </a:r>
            <a:r>
              <a:rPr lang="fr-FR" dirty="0" smtClean="0"/>
              <a:t> février 2022), </a:t>
            </a:r>
            <a:r>
              <a:rPr lang="fr-FR" dirty="0"/>
              <a:t>d’une instance médicale unique dénommée le « </a:t>
            </a:r>
            <a:r>
              <a:rPr lang="fr-FR" dirty="0" smtClean="0"/>
              <a:t>conseil </a:t>
            </a:r>
            <a:r>
              <a:rPr lang="fr-FR" dirty="0"/>
              <a:t>médical ».</a:t>
            </a:r>
          </a:p>
          <a:p>
            <a:r>
              <a:rPr lang="fr-FR" dirty="0"/>
              <a:t>En application de l’ordonnance, le </a:t>
            </a:r>
            <a:r>
              <a:rPr lang="fr-FR" b="1" dirty="0">
                <a:hlinkClick r:id="rId3"/>
              </a:rPr>
              <a:t>décret n°2022-350 du 11 mars 2022</a:t>
            </a:r>
            <a:r>
              <a:rPr lang="fr-FR" dirty="0"/>
              <a:t> relatif aux </a:t>
            </a:r>
            <a:r>
              <a:rPr lang="fr-FR" dirty="0" smtClean="0"/>
              <a:t>conseils </a:t>
            </a:r>
            <a:r>
              <a:rPr lang="fr-FR" dirty="0"/>
              <a:t>médicaux dans la fonction publique territoriale est venu modifier le décret n°87-602 du 30 juillet 1987 et le décret n° 2003-1306 du 26 décembre 2003 pour opérer la fusion des deux instances médicales </a:t>
            </a:r>
            <a:r>
              <a:rPr lang="fr-FR" dirty="0" smtClean="0"/>
              <a:t>(comité </a:t>
            </a:r>
            <a:r>
              <a:rPr lang="fr-FR" dirty="0"/>
              <a:t>médical et </a:t>
            </a:r>
            <a:r>
              <a:rPr lang="fr-FR" dirty="0" smtClean="0"/>
              <a:t>commission </a:t>
            </a:r>
            <a:r>
              <a:rPr lang="fr-FR" dirty="0"/>
              <a:t>de réforme).</a:t>
            </a:r>
          </a:p>
          <a:p>
            <a:r>
              <a:rPr lang="fr-FR" dirty="0"/>
              <a:t>Ce texte prévoit les conditions de création, de composition, les modalités d’organisation et de fonctionnement du </a:t>
            </a:r>
            <a:r>
              <a:rPr lang="fr-FR" dirty="0" smtClean="0"/>
              <a:t>conseil </a:t>
            </a:r>
            <a:r>
              <a:rPr lang="fr-FR" dirty="0"/>
              <a:t>médical, institué dans chaque département.</a:t>
            </a:r>
          </a:p>
          <a:p>
            <a:r>
              <a:rPr lang="fr-FR" dirty="0"/>
              <a:t>Le </a:t>
            </a:r>
            <a:r>
              <a:rPr lang="fr-FR" dirty="0" smtClean="0"/>
              <a:t>conseil </a:t>
            </a:r>
            <a:r>
              <a:rPr lang="fr-FR" dirty="0"/>
              <a:t>médical remplace le comité médical et la commission de réforme. Il est composé</a:t>
            </a:r>
            <a:r>
              <a:rPr lang="fr-FR" dirty="0" smtClean="0"/>
              <a:t>:</a:t>
            </a:r>
          </a:p>
          <a:p>
            <a:endParaRPr lang="fr-FR" dirty="0"/>
          </a:p>
          <a:p>
            <a:pPr marL="285750" lvl="0" indent="-285750">
              <a:buFont typeface="Arial" panose="020B0604020202020204" pitchFamily="34" charset="0"/>
              <a:buChar char="•"/>
            </a:pPr>
            <a:r>
              <a:rPr lang="fr-FR" dirty="0"/>
              <a:t>D</a:t>
            </a:r>
            <a:r>
              <a:rPr lang="fr-FR" dirty="0" smtClean="0"/>
              <a:t>’une</a:t>
            </a:r>
            <a:r>
              <a:rPr lang="fr-FR" dirty="0"/>
              <a:t> </a:t>
            </a:r>
            <a:r>
              <a:rPr lang="fr-FR" b="1" dirty="0"/>
              <a:t>formation restreinte</a:t>
            </a:r>
            <a:r>
              <a:rPr lang="fr-FR" dirty="0"/>
              <a:t> (cette formation est compétente essentiellement pour les maladies </a:t>
            </a:r>
            <a:r>
              <a:rPr lang="fr-FR" dirty="0" smtClean="0"/>
              <a:t>non- professionnelles</a:t>
            </a:r>
            <a:r>
              <a:rPr lang="fr-FR" dirty="0"/>
              <a:t>) ;</a:t>
            </a:r>
          </a:p>
          <a:p>
            <a:pPr marL="285750" lvl="0" indent="-285750">
              <a:buFont typeface="Arial" panose="020B0604020202020204" pitchFamily="34" charset="0"/>
              <a:buChar char="•"/>
            </a:pPr>
            <a:r>
              <a:rPr lang="fr-FR" dirty="0"/>
              <a:t>D</a:t>
            </a:r>
            <a:r>
              <a:rPr lang="fr-FR" dirty="0" smtClean="0"/>
              <a:t>’une</a:t>
            </a:r>
            <a:r>
              <a:rPr lang="fr-FR" dirty="0"/>
              <a:t> </a:t>
            </a:r>
            <a:r>
              <a:rPr lang="fr-FR" b="1" dirty="0"/>
              <a:t>formation plénière</a:t>
            </a:r>
            <a:r>
              <a:rPr lang="fr-FR" dirty="0"/>
              <a:t> (cette formation est compétente pour l’invalidité, les accidents du travail et les maladies professionnelles).</a:t>
            </a:r>
          </a:p>
          <a:p>
            <a:r>
              <a:rPr lang="fr-FR" dirty="0"/>
              <a:t> </a:t>
            </a:r>
          </a:p>
          <a:p>
            <a:endParaRPr lang="fr-FR" sz="1400" dirty="0"/>
          </a:p>
        </p:txBody>
      </p:sp>
      <p:sp>
        <p:nvSpPr>
          <p:cNvPr id="4" name="object 17"/>
          <p:cNvSpPr/>
          <p:nvPr/>
        </p:nvSpPr>
        <p:spPr>
          <a:xfrm>
            <a:off x="26894" y="8966"/>
            <a:ext cx="1554480" cy="6857999"/>
          </a:xfrm>
          <a:prstGeom prst="rect">
            <a:avLst/>
          </a:prstGeom>
          <a:blipFill>
            <a:blip r:embed="rId4" cstate="print"/>
            <a:stretch>
              <a:fillRect/>
            </a:stretch>
          </a:blipFill>
        </p:spPr>
        <p:txBody>
          <a:bodyPr wrap="square" lIns="0" tIns="0" rIns="0" bIns="0" rtlCol="0"/>
          <a:lstStyle/>
          <a:p>
            <a:endParaRPr dirty="0"/>
          </a:p>
        </p:txBody>
      </p:sp>
      <p:sp>
        <p:nvSpPr>
          <p:cNvPr id="5" name="object 18"/>
          <p:cNvSpPr/>
          <p:nvPr/>
        </p:nvSpPr>
        <p:spPr>
          <a:xfrm>
            <a:off x="0" y="0"/>
            <a:ext cx="1703832" cy="1124712"/>
          </a:xfrm>
          <a:prstGeom prst="rect">
            <a:avLst/>
          </a:prstGeom>
          <a:blipFill>
            <a:blip r:embed="rId5"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5405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Présentation du Conseil Médical</a:t>
            </a:r>
            <a:endParaRPr lang="fr-FR" b="1" dirty="0"/>
          </a:p>
        </p:txBody>
      </p:sp>
      <p:sp>
        <p:nvSpPr>
          <p:cNvPr id="3" name="Espace réservé du texte 2"/>
          <p:cNvSpPr>
            <a:spLocks noGrp="1"/>
          </p:cNvSpPr>
          <p:nvPr>
            <p:ph type="body" idx="1"/>
          </p:nvPr>
        </p:nvSpPr>
        <p:spPr>
          <a:xfrm>
            <a:off x="1219200" y="1752600"/>
            <a:ext cx="10972800" cy="4370427"/>
          </a:xfrm>
        </p:spPr>
        <p:txBody>
          <a:bodyPr/>
          <a:lstStyle/>
          <a:p>
            <a:r>
              <a:rPr lang="fr-FR" b="1" u="sng" dirty="0"/>
              <a:t>Quelques chiffres :</a:t>
            </a:r>
            <a:endParaRPr lang="fr-FR" dirty="0"/>
          </a:p>
          <a:p>
            <a:r>
              <a:rPr lang="fr-FR" dirty="0"/>
              <a:t> </a:t>
            </a:r>
          </a:p>
          <a:p>
            <a:r>
              <a:rPr lang="fr-FR" dirty="0"/>
              <a:t>Le conseil médical traite les dossiers des collectivités affiliées et des non </a:t>
            </a:r>
            <a:r>
              <a:rPr lang="fr-FR" dirty="0" smtClean="0"/>
              <a:t>affiliées</a:t>
            </a:r>
            <a:endParaRPr lang="fr-FR" dirty="0"/>
          </a:p>
          <a:p>
            <a:pPr algn="just"/>
            <a:r>
              <a:rPr lang="fr-FR" dirty="0"/>
              <a:t> </a:t>
            </a:r>
          </a:p>
          <a:p>
            <a:pPr algn="just"/>
            <a:r>
              <a:rPr lang="fr-FR" dirty="0"/>
              <a:t>433 collectivités pour 13823 </a:t>
            </a:r>
            <a:r>
              <a:rPr lang="fr-FR" dirty="0" smtClean="0"/>
              <a:t>fonctionnaires</a:t>
            </a:r>
            <a:endParaRPr lang="fr-FR" dirty="0"/>
          </a:p>
          <a:p>
            <a:pPr algn="just"/>
            <a:r>
              <a:rPr lang="fr-FR" dirty="0"/>
              <a:t>Dont 6 collectivités non affiliées </a:t>
            </a:r>
            <a:r>
              <a:rPr lang="fr-FR" dirty="0" smtClean="0"/>
              <a:t>: </a:t>
            </a:r>
            <a:r>
              <a:rPr lang="fr-FR" dirty="0"/>
              <a:t>le SDISS - CCAS MONTPELLIER - CTE AGGLO BEZIERS MEDITERRANNEE - CCAS BEZIERS – BEZIERS – </a:t>
            </a:r>
            <a:r>
              <a:rPr lang="fr-FR" dirty="0" smtClean="0"/>
              <a:t>EID</a:t>
            </a:r>
            <a:endParaRPr lang="fr-FR" dirty="0"/>
          </a:p>
          <a:p>
            <a:r>
              <a:rPr lang="fr-FR" dirty="0"/>
              <a:t> </a:t>
            </a:r>
          </a:p>
          <a:p>
            <a:r>
              <a:rPr lang="fr-FR" dirty="0"/>
              <a:t>Quelques chiffres de l’année 2021 et 2022….</a:t>
            </a:r>
          </a:p>
          <a:p>
            <a:r>
              <a:rPr lang="fr-FR" dirty="0"/>
              <a:t> </a:t>
            </a:r>
          </a:p>
          <a:p>
            <a:r>
              <a:rPr lang="fr-FR" dirty="0"/>
              <a:t>1041 dossiers en formation restreinte pour l’année 2021</a:t>
            </a:r>
          </a:p>
          <a:p>
            <a:r>
              <a:rPr lang="fr-FR" dirty="0"/>
              <a:t>942 dossiers en formation restreinte pour l’année 2022</a:t>
            </a:r>
          </a:p>
          <a:p>
            <a:r>
              <a:rPr lang="fr-FR" dirty="0"/>
              <a:t> </a:t>
            </a:r>
          </a:p>
          <a:p>
            <a:r>
              <a:rPr lang="fr-FR" dirty="0"/>
              <a:t>432 dossiers en formation plénière pour l’année 2021</a:t>
            </a:r>
          </a:p>
          <a:p>
            <a:r>
              <a:rPr lang="fr-FR" dirty="0"/>
              <a:t>422 dossiers en formation plénière pour l’année 2022</a:t>
            </a:r>
          </a:p>
          <a:p>
            <a:endParaRPr lang="fr-FR" sz="1400" dirty="0"/>
          </a:p>
        </p:txBody>
      </p:sp>
      <p:sp>
        <p:nvSpPr>
          <p:cNvPr id="4" name="object 17"/>
          <p:cNvSpPr/>
          <p:nvPr/>
        </p:nvSpPr>
        <p:spPr>
          <a:xfrm>
            <a:off x="26894" y="8966"/>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Tree>
    <p:extLst>
      <p:ext uri="{BB962C8B-B14F-4D97-AF65-F5344CB8AC3E}">
        <p14:creationId xmlns:p14="http://schemas.microsoft.com/office/powerpoint/2010/main" val="2525898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Présentation du Conseil Médical</a:t>
            </a:r>
            <a:endParaRPr lang="fr-FR" b="1" dirty="0"/>
          </a:p>
        </p:txBody>
      </p:sp>
      <p:sp>
        <p:nvSpPr>
          <p:cNvPr id="4" name="object 17"/>
          <p:cNvSpPr/>
          <p:nvPr/>
        </p:nvSpPr>
        <p:spPr>
          <a:xfrm>
            <a:off x="26894" y="8966"/>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762000" y="1577340"/>
            <a:ext cx="11049000" cy="4985980"/>
          </a:xfrm>
        </p:spPr>
        <p:txBody>
          <a:bodyPr wrap="square">
            <a:spAutoFit/>
          </a:bodyPr>
          <a:lstStyle/>
          <a:p>
            <a:r>
              <a:rPr lang="fr-FR" b="1" u="sng" dirty="0"/>
              <a:t>Le service c’est qui </a:t>
            </a:r>
            <a:r>
              <a:rPr lang="fr-FR" b="1" u="sng" dirty="0" smtClean="0"/>
              <a:t>? Composition</a:t>
            </a:r>
          </a:p>
          <a:p>
            <a:endParaRPr lang="fr-FR" b="1" u="sng" dirty="0" smtClean="0"/>
          </a:p>
          <a:p>
            <a:pPr algn="just"/>
            <a:endParaRPr lang="fr-FR" b="1" u="sng" dirty="0"/>
          </a:p>
          <a:p>
            <a:pPr marL="285750" indent="-285750" algn="just">
              <a:buFont typeface="Wingdings" panose="05000000000000000000" pitchFamily="2" charset="2"/>
              <a:buChar char="Ø"/>
            </a:pPr>
            <a:r>
              <a:rPr lang="fr-FR" dirty="0" smtClean="0"/>
              <a:t>Aurélia DEO CAMPO : Responsable du pôle Conseil Accompagnement </a:t>
            </a:r>
          </a:p>
          <a:p>
            <a:pPr algn="just"/>
            <a:r>
              <a:rPr lang="fr-FR" dirty="0" smtClean="0"/>
              <a:t>     Risque Statutaire et adjointe à la responsable de la direction du Conseil Statutaire et de l’accompagnement des                                                           collectivités </a:t>
            </a:r>
          </a:p>
          <a:p>
            <a:pPr algn="just"/>
            <a:endParaRPr lang="fr-FR" dirty="0" smtClean="0"/>
          </a:p>
          <a:p>
            <a:pPr marL="285750" indent="-285750" algn="just">
              <a:buFont typeface="Wingdings" panose="05000000000000000000" pitchFamily="2" charset="2"/>
              <a:buChar char="Ø"/>
            </a:pPr>
            <a:r>
              <a:rPr lang="fr-FR" dirty="0"/>
              <a:t>Béatrice </a:t>
            </a:r>
            <a:r>
              <a:rPr lang="fr-FR" dirty="0" smtClean="0"/>
              <a:t>CAZAVIEILLES : Coordinatrice du secrétariat du conseil médical en charge des collectivités affiliées </a:t>
            </a:r>
            <a:r>
              <a:rPr lang="fr-FR" dirty="0"/>
              <a:t>et CTE de COMM, </a:t>
            </a:r>
            <a:r>
              <a:rPr lang="fr-FR" dirty="0" smtClean="0"/>
              <a:t>SIVOM</a:t>
            </a:r>
          </a:p>
          <a:p>
            <a:pPr algn="just"/>
            <a:endParaRPr lang="fr-FR" dirty="0" smtClean="0"/>
          </a:p>
          <a:p>
            <a:pPr marL="285750" indent="-285750" algn="just">
              <a:buFont typeface="Wingdings" panose="05000000000000000000" pitchFamily="2" charset="2"/>
              <a:buChar char="Ø"/>
            </a:pPr>
            <a:r>
              <a:rPr lang="fr-FR" dirty="0" smtClean="0"/>
              <a:t> Marie Josée PERSIN : Gestionnaire en charge des </a:t>
            </a:r>
            <a:r>
              <a:rPr lang="fr-FR" dirty="0"/>
              <a:t>c</a:t>
            </a:r>
            <a:r>
              <a:rPr lang="fr-FR" dirty="0" smtClean="0"/>
              <a:t>ollectivités </a:t>
            </a:r>
            <a:r>
              <a:rPr lang="fr-FR" dirty="0"/>
              <a:t>affiliées de la lettre A jusqu’à la mairie de </a:t>
            </a:r>
            <a:r>
              <a:rPr lang="fr-FR" dirty="0" smtClean="0"/>
              <a:t>MEZE</a:t>
            </a:r>
          </a:p>
          <a:p>
            <a:pPr marL="285750" indent="-285750" algn="just">
              <a:buFont typeface="Wingdings" panose="05000000000000000000" pitchFamily="2" charset="2"/>
              <a:buChar char="Ø"/>
            </a:pPr>
            <a:endParaRPr lang="fr-FR" dirty="0"/>
          </a:p>
          <a:p>
            <a:pPr marL="285750" indent="-285750" algn="just">
              <a:buFont typeface="Wingdings" panose="05000000000000000000" pitchFamily="2" charset="2"/>
              <a:buChar char="Ø"/>
            </a:pPr>
            <a:r>
              <a:rPr lang="fr-FR" dirty="0" smtClean="0"/>
              <a:t>Aurélie REA : Gestionnaire en charge des collectivités non affiliées, des CCAS et des EPAHD</a:t>
            </a:r>
            <a:endParaRPr lang="fr-FR" dirty="0"/>
          </a:p>
          <a:p>
            <a:pPr algn="just"/>
            <a:r>
              <a:rPr lang="fr-FR" dirty="0"/>
              <a:t> </a:t>
            </a:r>
            <a:endParaRPr lang="fr-FR" dirty="0" smtClean="0"/>
          </a:p>
          <a:p>
            <a:pPr algn="just"/>
            <a:endParaRPr lang="fr-FR" dirty="0"/>
          </a:p>
          <a:p>
            <a:r>
              <a:rPr lang="fr-FR" b="1" u="sng" dirty="0" smtClean="0"/>
              <a:t>Nous contacter : instancesmédicales@cdg34.fr</a:t>
            </a:r>
            <a:endParaRPr lang="fr-FR" b="1" u="sng" dirty="0"/>
          </a:p>
          <a:p>
            <a:endParaRPr lang="fr-FR" b="1" u="sng" dirty="0" smtClean="0"/>
          </a:p>
          <a:p>
            <a:endParaRPr lang="fr-FR" dirty="0"/>
          </a:p>
        </p:txBody>
      </p:sp>
      <p:pic>
        <p:nvPicPr>
          <p:cNvPr id="10" name="Image 9"/>
          <p:cNvPicPr/>
          <p:nvPr/>
        </p:nvPicPr>
        <p:blipFill>
          <a:blip r:embed="rId4" cstate="print">
            <a:extLst>
              <a:ext uri="{28A0092B-C50C-407E-A947-70E740481C1C}">
                <a14:useLocalDpi xmlns:a14="http://schemas.microsoft.com/office/drawing/2010/main" val="0"/>
              </a:ext>
            </a:extLst>
          </a:blip>
          <a:stretch>
            <a:fillRect/>
          </a:stretch>
        </p:blipFill>
        <p:spPr>
          <a:xfrm>
            <a:off x="8077200" y="653050"/>
            <a:ext cx="2971165" cy="1981200"/>
          </a:xfrm>
          <a:prstGeom prst="rect">
            <a:avLst/>
          </a:prstGeom>
        </p:spPr>
      </p:pic>
    </p:spTree>
    <p:extLst>
      <p:ext uri="{BB962C8B-B14F-4D97-AF65-F5344CB8AC3E}">
        <p14:creationId xmlns:p14="http://schemas.microsoft.com/office/powerpoint/2010/main" val="1656777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Réforme et changement</a:t>
            </a:r>
            <a:endParaRPr lang="fr-FR" b="1" dirty="0"/>
          </a:p>
        </p:txBody>
      </p:sp>
      <p:sp>
        <p:nvSpPr>
          <p:cNvPr id="4" name="object 17"/>
          <p:cNvSpPr/>
          <p:nvPr/>
        </p:nvSpPr>
        <p:spPr>
          <a:xfrm>
            <a:off x="26894" y="8966"/>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609600" y="1577340"/>
            <a:ext cx="10972800" cy="3877985"/>
          </a:xfrm>
        </p:spPr>
        <p:txBody>
          <a:bodyPr/>
          <a:lstStyle/>
          <a:p>
            <a:r>
              <a:rPr lang="fr-FR" b="1" u="sng" dirty="0"/>
              <a:t>Ce qui change depuis la réforme des instances…</a:t>
            </a:r>
            <a:endParaRPr lang="fr-FR" dirty="0"/>
          </a:p>
          <a:p>
            <a:r>
              <a:rPr lang="fr-FR" dirty="0"/>
              <a:t> </a:t>
            </a:r>
          </a:p>
          <a:p>
            <a:r>
              <a:rPr lang="fr-FR" dirty="0"/>
              <a:t>Et alors ces changements ? </a:t>
            </a:r>
            <a:r>
              <a:rPr lang="fr-FR" dirty="0" smtClean="0"/>
              <a:t> </a:t>
            </a:r>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pic>
        <p:nvPicPr>
          <p:cNvPr id="7" name="Image 6"/>
          <p:cNvPicPr/>
          <p:nvPr/>
        </p:nvPicPr>
        <p:blipFill>
          <a:blip r:embed="rId4" cstate="print">
            <a:extLst>
              <a:ext uri="{28A0092B-C50C-407E-A947-70E740481C1C}">
                <a14:useLocalDpi xmlns:a14="http://schemas.microsoft.com/office/drawing/2010/main" val="0"/>
              </a:ext>
            </a:extLst>
          </a:blip>
          <a:stretch>
            <a:fillRect/>
          </a:stretch>
        </p:blipFill>
        <p:spPr>
          <a:xfrm>
            <a:off x="3657600" y="2695488"/>
            <a:ext cx="4652645" cy="3212465"/>
          </a:xfrm>
          <a:prstGeom prst="rect">
            <a:avLst/>
          </a:prstGeom>
        </p:spPr>
      </p:pic>
    </p:spTree>
    <p:extLst>
      <p:ext uri="{BB962C8B-B14F-4D97-AF65-F5344CB8AC3E}">
        <p14:creationId xmlns:p14="http://schemas.microsoft.com/office/powerpoint/2010/main" val="3817031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Réforme et changement</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447800" y="1257604"/>
            <a:ext cx="10582655" cy="9279463"/>
          </a:xfrm>
        </p:spPr>
        <p:txBody>
          <a:bodyPr/>
          <a:lstStyle/>
          <a:p>
            <a:r>
              <a:rPr lang="fr-FR" b="1" dirty="0" smtClean="0"/>
              <a:t>La </a:t>
            </a:r>
            <a:r>
              <a:rPr lang="fr-FR" b="1" dirty="0"/>
              <a:t>formation </a:t>
            </a:r>
            <a:r>
              <a:rPr lang="fr-FR" b="1" dirty="0" smtClean="0"/>
              <a:t>restreinte</a:t>
            </a:r>
          </a:p>
          <a:p>
            <a:endParaRPr lang="fr-FR" sz="1000" b="1" dirty="0"/>
          </a:p>
          <a:p>
            <a:r>
              <a:rPr lang="fr-FR" b="1" dirty="0" smtClean="0"/>
              <a:t>Composition : </a:t>
            </a:r>
          </a:p>
          <a:p>
            <a:r>
              <a:rPr lang="fr-FR" dirty="0"/>
              <a:t>Le médecin président</a:t>
            </a:r>
          </a:p>
          <a:p>
            <a:r>
              <a:rPr lang="fr-FR" dirty="0"/>
              <a:t>Deux médecins agrées</a:t>
            </a:r>
          </a:p>
          <a:p>
            <a:endParaRPr lang="fr-FR" sz="1000" dirty="0" smtClean="0"/>
          </a:p>
          <a:p>
            <a:pPr lvl="0" algn="just"/>
            <a:r>
              <a:rPr lang="fr-FR" dirty="0" smtClean="0"/>
              <a:t>Le conseil médical n’est plus saisit pour les prolongation de congés maladie ordinaire au-delà de 6 mois. </a:t>
            </a:r>
          </a:p>
          <a:p>
            <a:pPr lvl="0" algn="just"/>
            <a:r>
              <a:rPr lang="fr-FR" dirty="0" smtClean="0"/>
              <a:t>Mais la collectivité doit procéder à la visite de contrôle obligatoirement pour les arrêts de maladie ordinaire de plus de 6 mois (ce contrôle peut se faire à tout moment mais est obligatoire au-delà de 6 mois)</a:t>
            </a:r>
            <a:endParaRPr lang="fr-FR" dirty="0"/>
          </a:p>
          <a:p>
            <a:pPr lvl="0"/>
            <a:endParaRPr lang="fr-FR" sz="1000" dirty="0" smtClean="0"/>
          </a:p>
          <a:p>
            <a:pPr lvl="0"/>
            <a:r>
              <a:rPr lang="fr-FR" dirty="0" smtClean="0"/>
              <a:t>Quand saisir la formation restreinte</a:t>
            </a:r>
            <a:r>
              <a:rPr lang="fr-FR" dirty="0"/>
              <a:t> </a:t>
            </a:r>
            <a:r>
              <a:rPr lang="fr-FR" dirty="0" smtClean="0"/>
              <a:t>:</a:t>
            </a:r>
          </a:p>
          <a:p>
            <a:pPr lvl="0"/>
            <a:endParaRPr lang="fr-FR" sz="1000" dirty="0"/>
          </a:p>
          <a:p>
            <a:pPr marL="285750" lvl="0" indent="-285750">
              <a:buFont typeface="Arial" panose="020B0604020202020204" pitchFamily="34" charset="0"/>
              <a:buChar char="•"/>
            </a:pPr>
            <a:r>
              <a:rPr lang="fr-FR" dirty="0"/>
              <a:t>p</a:t>
            </a:r>
            <a:r>
              <a:rPr lang="fr-FR" dirty="0" smtClean="0"/>
              <a:t>our la réintégration </a:t>
            </a:r>
            <a:r>
              <a:rPr lang="fr-FR" dirty="0"/>
              <a:t>au bout de 12 mois </a:t>
            </a:r>
            <a:r>
              <a:rPr lang="fr-FR" dirty="0" smtClean="0"/>
              <a:t>consécutifs </a:t>
            </a:r>
            <a:r>
              <a:rPr lang="fr-FR" dirty="0"/>
              <a:t>de congé de maladie </a:t>
            </a:r>
            <a:r>
              <a:rPr lang="fr-FR" dirty="0" smtClean="0"/>
              <a:t>ordinaire</a:t>
            </a:r>
          </a:p>
          <a:p>
            <a:pPr marL="285750" lvl="0" indent="-285750">
              <a:buFont typeface="Arial" panose="020B0604020202020204" pitchFamily="34" charset="0"/>
              <a:buChar char="•"/>
            </a:pPr>
            <a:r>
              <a:rPr lang="fr-FR" dirty="0" smtClean="0"/>
              <a:t>pour </a:t>
            </a:r>
            <a:r>
              <a:rPr lang="fr-FR" dirty="0"/>
              <a:t>une ATTRIBUTION de demande de congé de longue </a:t>
            </a:r>
            <a:r>
              <a:rPr lang="fr-FR" dirty="0" smtClean="0"/>
              <a:t>maladie</a:t>
            </a:r>
          </a:p>
          <a:p>
            <a:pPr marL="285750" indent="-285750">
              <a:buFont typeface="Arial" panose="020B0604020202020204" pitchFamily="34" charset="0"/>
              <a:buChar char="•"/>
            </a:pPr>
            <a:r>
              <a:rPr lang="fr-FR" dirty="0"/>
              <a:t>pour une ATTRIBUTION de demande de congé de longue durée</a:t>
            </a:r>
          </a:p>
          <a:p>
            <a:pPr marL="285750" indent="-285750">
              <a:buFont typeface="Arial" panose="020B0604020202020204" pitchFamily="34" charset="0"/>
              <a:buChar char="•"/>
            </a:pPr>
            <a:r>
              <a:rPr lang="fr-FR" dirty="0"/>
              <a:t>pour </a:t>
            </a:r>
            <a:r>
              <a:rPr lang="fr-FR" dirty="0" smtClean="0"/>
              <a:t>le renouvellement lors du passage </a:t>
            </a:r>
            <a:r>
              <a:rPr lang="fr-FR" dirty="0"/>
              <a:t>à demi traitement (au but d’un an pour le CLM et 3 ans pour le CLD)</a:t>
            </a:r>
          </a:p>
          <a:p>
            <a:pPr marL="285750" indent="-285750">
              <a:buFont typeface="Arial" panose="020B0604020202020204" pitchFamily="34" charset="0"/>
              <a:buChar char="•"/>
            </a:pPr>
            <a:r>
              <a:rPr lang="fr-FR" dirty="0"/>
              <a:t>pour </a:t>
            </a:r>
            <a:r>
              <a:rPr lang="fr-FR" dirty="0" smtClean="0"/>
              <a:t>la MISE en disponibilité d’office, ses prolongations et sa réintégration à expiration des droits</a:t>
            </a:r>
            <a:endParaRPr lang="fr-FR" dirty="0"/>
          </a:p>
          <a:p>
            <a:pPr marL="285750" indent="-285750">
              <a:buFont typeface="Arial" panose="020B0604020202020204" pitchFamily="34" charset="0"/>
              <a:buChar char="•"/>
            </a:pPr>
            <a:r>
              <a:rPr lang="fr-FR" dirty="0"/>
              <a:t>pour une réintégration en fin de droit </a:t>
            </a:r>
            <a:r>
              <a:rPr lang="fr-FR" dirty="0" smtClean="0"/>
              <a:t>CLM ou </a:t>
            </a:r>
            <a:r>
              <a:rPr lang="fr-FR" dirty="0"/>
              <a:t>CLD</a:t>
            </a:r>
          </a:p>
          <a:p>
            <a:pPr marL="285750" indent="-285750">
              <a:buFont typeface="Arial" panose="020B0604020202020204" pitchFamily="34" charset="0"/>
              <a:buChar char="•"/>
            </a:pPr>
            <a:r>
              <a:rPr lang="fr-FR" dirty="0"/>
              <a:t>contestation des avis du médecin agrée</a:t>
            </a:r>
          </a:p>
          <a:p>
            <a:pPr marL="285750" indent="-285750">
              <a:buFont typeface="Arial" panose="020B0604020202020204" pitchFamily="34" charset="0"/>
              <a:buChar char="•"/>
            </a:pPr>
            <a:r>
              <a:rPr lang="fr-FR" dirty="0"/>
              <a:t>reclassement dans un autre </a:t>
            </a:r>
            <a:r>
              <a:rPr lang="fr-FR" dirty="0" smtClean="0"/>
              <a:t>emploi</a:t>
            </a:r>
          </a:p>
          <a:p>
            <a:pPr marL="285750" indent="-285750">
              <a:buFont typeface="Arial" panose="020B0604020202020204" pitchFamily="34" charset="0"/>
              <a:buChar char="•"/>
            </a:pPr>
            <a:r>
              <a:rPr lang="fr-FR" dirty="0" smtClean="0"/>
              <a:t>…</a:t>
            </a:r>
            <a:endParaRPr lang="fr-FR" dirty="0"/>
          </a:p>
          <a:p>
            <a:pPr marL="285750" lvl="0" indent="-285750">
              <a:buFont typeface="Arial" panose="020B0604020202020204" pitchFamily="34" charset="0"/>
              <a:buChar char="•"/>
            </a:pPr>
            <a:endParaRPr lang="fr-FR" dirty="0" smtClean="0"/>
          </a:p>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spTree>
    <p:extLst>
      <p:ext uri="{BB962C8B-B14F-4D97-AF65-F5344CB8AC3E}">
        <p14:creationId xmlns:p14="http://schemas.microsoft.com/office/powerpoint/2010/main" val="3053708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2" name="Titre 1"/>
          <p:cNvSpPr>
            <a:spLocks noGrp="1"/>
          </p:cNvSpPr>
          <p:nvPr>
            <p:ph type="title"/>
          </p:nvPr>
        </p:nvSpPr>
        <p:spPr>
          <a:xfrm>
            <a:off x="161543" y="0"/>
            <a:ext cx="11868912" cy="369332"/>
          </a:xfrm>
        </p:spPr>
        <p:txBody>
          <a:bodyPr/>
          <a:lstStyle/>
          <a:p>
            <a:pPr algn="r"/>
            <a:r>
              <a:rPr lang="fr-FR" b="1" dirty="0"/>
              <a:t>Réforme et changement</a:t>
            </a:r>
            <a:endParaRPr lang="fr-FR" dirty="0"/>
          </a:p>
        </p:txBody>
      </p:sp>
      <p:sp>
        <p:nvSpPr>
          <p:cNvPr id="3" name="Espace réservé du texte 2"/>
          <p:cNvSpPr>
            <a:spLocks noGrp="1"/>
          </p:cNvSpPr>
          <p:nvPr>
            <p:ph type="body" idx="1"/>
          </p:nvPr>
        </p:nvSpPr>
        <p:spPr>
          <a:xfrm>
            <a:off x="609599" y="457200"/>
            <a:ext cx="10972800" cy="6370975"/>
          </a:xfrm>
        </p:spPr>
        <p:txBody>
          <a:bodyPr/>
          <a:lstStyle/>
          <a:p>
            <a:pPr algn="r"/>
            <a:r>
              <a:rPr lang="fr-FR" dirty="0" smtClean="0"/>
              <a:t>Le conseil médical en formation plénière</a:t>
            </a:r>
          </a:p>
          <a:p>
            <a:r>
              <a:rPr lang="fr-FR" b="1" u="sng" dirty="0" smtClean="0"/>
              <a:t>Composition</a:t>
            </a:r>
            <a:r>
              <a:rPr lang="fr-FR" dirty="0" smtClean="0"/>
              <a:t> :</a:t>
            </a:r>
          </a:p>
          <a:p>
            <a:r>
              <a:rPr lang="fr-FR" dirty="0" smtClean="0"/>
              <a:t>Le médecin président</a:t>
            </a:r>
          </a:p>
          <a:p>
            <a:r>
              <a:rPr lang="fr-FR" dirty="0" smtClean="0"/>
              <a:t>Deux médecins agrées</a:t>
            </a:r>
          </a:p>
          <a:p>
            <a:r>
              <a:rPr lang="fr-FR" dirty="0" smtClean="0"/>
              <a:t>Deux représentants de l’administration</a:t>
            </a:r>
          </a:p>
          <a:p>
            <a:r>
              <a:rPr lang="fr-FR" dirty="0" smtClean="0"/>
              <a:t>Deux représentants du personnel (syndicats)</a:t>
            </a:r>
          </a:p>
          <a:p>
            <a:endParaRPr lang="fr-FR" dirty="0"/>
          </a:p>
          <a:p>
            <a:r>
              <a:rPr lang="fr-FR" dirty="0" smtClean="0"/>
              <a:t>Le médecin de prévention s’il souhaite venir, un spécialiste si le médecin président demande sa participation</a:t>
            </a:r>
          </a:p>
          <a:p>
            <a:endParaRPr lang="fr-FR" b="1" dirty="0" smtClean="0"/>
          </a:p>
          <a:p>
            <a:r>
              <a:rPr lang="fr-FR" b="1" u="sng" dirty="0" smtClean="0"/>
              <a:t>Quand saisir le conseil médical en formation plénière </a:t>
            </a:r>
            <a:r>
              <a:rPr lang="fr-FR" dirty="0" smtClean="0"/>
              <a:t>:</a:t>
            </a:r>
          </a:p>
          <a:p>
            <a:endParaRPr lang="fr-FR" dirty="0"/>
          </a:p>
          <a:p>
            <a:pPr marL="285750" indent="-285750">
              <a:buFont typeface="Arial" panose="020B0604020202020204" pitchFamily="34" charset="0"/>
              <a:buChar char="•"/>
            </a:pPr>
            <a:r>
              <a:rPr lang="fr-FR" dirty="0" smtClean="0"/>
              <a:t>Attribution de l’allocation temporaire d’invalidité</a:t>
            </a:r>
          </a:p>
          <a:p>
            <a:pPr marL="285750" indent="-285750">
              <a:buFont typeface="Arial" panose="020B0604020202020204" pitchFamily="34" charset="0"/>
              <a:buChar char="•"/>
            </a:pPr>
            <a:r>
              <a:rPr lang="fr-FR" dirty="0" smtClean="0"/>
              <a:t>Appréciation de l’impossibilité définitive et absolue pour le fonctionnaire stagiaire de reprendre ses fonctions en raison d’une pathologie imputable au service (rente d’invalidité)</a:t>
            </a:r>
          </a:p>
          <a:p>
            <a:pPr marL="285750" indent="-285750">
              <a:buFont typeface="Arial" panose="020B0604020202020204" pitchFamily="34" charset="0"/>
              <a:buChar char="•"/>
            </a:pPr>
            <a:r>
              <a:rPr lang="fr-FR" dirty="0"/>
              <a:t>Lorsqu'une faute personnelle ou toute autre circonstance particulière est potentiellement de nature à détacher l'accident du service </a:t>
            </a:r>
            <a:endParaRPr lang="fr-FR" dirty="0" smtClean="0"/>
          </a:p>
          <a:p>
            <a:pPr marL="285750" indent="-285750">
              <a:buFont typeface="Arial" panose="020B0604020202020204" pitchFamily="34" charset="0"/>
              <a:buChar char="•"/>
            </a:pPr>
            <a:r>
              <a:rPr lang="fr-FR" dirty="0" smtClean="0"/>
              <a:t>Lorsqu'un </a:t>
            </a:r>
            <a:r>
              <a:rPr lang="fr-FR" dirty="0"/>
              <a:t>fait personnel du fonctionnaire ou toute autre circonstance particulière étrangère notamment aux nécessités de la vie courante est potentiellement de nature à détacher l'accident de trajet du service </a:t>
            </a:r>
            <a:endParaRPr lang="fr-FR" dirty="0" smtClean="0"/>
          </a:p>
          <a:p>
            <a:pPr marL="285750" indent="-285750">
              <a:buFont typeface="Arial" panose="020B0604020202020204" pitchFamily="34" charset="0"/>
              <a:buChar char="•"/>
            </a:pPr>
            <a:r>
              <a:rPr lang="fr-FR" dirty="0" smtClean="0"/>
              <a:t>Lorsque </a:t>
            </a:r>
            <a:r>
              <a:rPr lang="fr-FR" dirty="0"/>
              <a:t>l'affection résulte d'une maladie contractée en service telle que définie au IV de l'article 21 bis de la loi du 13 juillet 1983 précitée dans les cas où les conditions prévues au premier alinéa du même IV ne sont pas </a:t>
            </a:r>
            <a:r>
              <a:rPr lang="fr-FR" dirty="0" smtClean="0"/>
              <a:t>remplies</a:t>
            </a:r>
          </a:p>
          <a:p>
            <a:pPr marL="285750" indent="-285750">
              <a:buFont typeface="Arial" panose="020B0604020202020204" pitchFamily="34" charset="0"/>
              <a:buChar char="•"/>
            </a:pPr>
            <a:r>
              <a:rPr lang="fr-FR" dirty="0" smtClean="0"/>
              <a:t>Fixation du taux pour la retraite pour invalidité</a:t>
            </a:r>
          </a:p>
          <a:p>
            <a:pPr marL="285750" indent="-285750">
              <a:buFont typeface="Arial" panose="020B0604020202020204" pitchFamily="34" charset="0"/>
              <a:buChar char="•"/>
            </a:pPr>
            <a:r>
              <a:rPr lang="fr-FR" dirty="0" smtClean="0"/>
              <a:t>…</a:t>
            </a:r>
            <a:endParaRPr lang="fr-FR" dirty="0"/>
          </a:p>
          <a:p>
            <a:endParaRPr lang="fr-FR" dirty="0"/>
          </a:p>
        </p:txBody>
      </p:sp>
    </p:spTree>
    <p:extLst>
      <p:ext uri="{BB962C8B-B14F-4D97-AF65-F5344CB8AC3E}">
        <p14:creationId xmlns:p14="http://schemas.microsoft.com/office/powerpoint/2010/main" val="182321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543" y="141859"/>
            <a:ext cx="11868912" cy="369332"/>
          </a:xfrm>
        </p:spPr>
        <p:txBody>
          <a:bodyPr/>
          <a:lstStyle/>
          <a:p>
            <a:pPr algn="r"/>
            <a:r>
              <a:rPr lang="fr-FR" b="1" dirty="0" smtClean="0"/>
              <a:t>Réforme et changement</a:t>
            </a:r>
            <a:endParaRPr lang="fr-FR" b="1" dirty="0"/>
          </a:p>
        </p:txBody>
      </p:sp>
      <p:sp>
        <p:nvSpPr>
          <p:cNvPr id="4" name="object 17"/>
          <p:cNvSpPr/>
          <p:nvPr/>
        </p:nvSpPr>
        <p:spPr>
          <a:xfrm>
            <a:off x="0" y="1"/>
            <a:ext cx="1554480" cy="6857999"/>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5" name="object 18"/>
          <p:cNvSpPr/>
          <p:nvPr/>
        </p:nvSpPr>
        <p:spPr>
          <a:xfrm>
            <a:off x="0" y="0"/>
            <a:ext cx="1703832" cy="11247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Espace réservé du texte 7"/>
          <p:cNvSpPr>
            <a:spLocks noGrp="1"/>
          </p:cNvSpPr>
          <p:nvPr>
            <p:ph type="body" idx="1"/>
          </p:nvPr>
        </p:nvSpPr>
        <p:spPr>
          <a:xfrm>
            <a:off x="1033272" y="1124712"/>
            <a:ext cx="10582655" cy="8863965"/>
          </a:xfrm>
        </p:spPr>
        <p:txBody>
          <a:bodyPr/>
          <a:lstStyle/>
          <a:p>
            <a:r>
              <a:rPr lang="fr-FR" dirty="0"/>
              <a:t>Et les prolongations ? Et la reprise ? Et le temps partiel thérapeutique ?</a:t>
            </a:r>
          </a:p>
          <a:p>
            <a:pPr marL="285750" indent="-285750">
              <a:buFont typeface="Calibri" panose="020F0502020204030204" pitchFamily="34" charset="0"/>
              <a:buChar char="→"/>
            </a:pPr>
            <a:r>
              <a:rPr lang="fr-FR" dirty="0" smtClean="0"/>
              <a:t>PLUS </a:t>
            </a:r>
            <a:r>
              <a:rPr lang="fr-FR" dirty="0"/>
              <a:t>DE PASSAGE EN FORMATION RESTREINTE</a:t>
            </a:r>
          </a:p>
          <a:p>
            <a:r>
              <a:rPr lang="fr-FR" dirty="0"/>
              <a:t> </a:t>
            </a:r>
            <a:endParaRPr lang="fr-FR" dirty="0" smtClean="0"/>
          </a:p>
          <a:p>
            <a:endParaRPr lang="fr-FR" dirty="0"/>
          </a:p>
          <a:p>
            <a:endParaRPr lang="fr-FR" dirty="0" smtClean="0"/>
          </a:p>
          <a:p>
            <a:endParaRPr lang="fr-FR" dirty="0"/>
          </a:p>
          <a:p>
            <a:pPr lvl="0" algn="just"/>
            <a:r>
              <a:rPr lang="fr-FR" dirty="0" smtClean="0"/>
              <a:t>Pour les renouvellements hors passage en demi traitement</a:t>
            </a:r>
            <a:r>
              <a:rPr lang="fr-FR" dirty="0"/>
              <a:t>, l’agent </a:t>
            </a:r>
            <a:r>
              <a:rPr lang="fr-FR" dirty="0" smtClean="0"/>
              <a:t>doit adresser à son administration un certificat médical de son médecin précisant que le congé doit être prolongé et la durée de celui-ci (3 à 6 mois)</a:t>
            </a:r>
          </a:p>
          <a:p>
            <a:pPr lvl="0" algn="just"/>
            <a:r>
              <a:rPr lang="fr-FR" dirty="0" smtClean="0"/>
              <a:t>L’administration, sans saisir le conseil médical, procède au renouvellement. </a:t>
            </a:r>
          </a:p>
          <a:p>
            <a:pPr lvl="0" algn="just"/>
            <a:r>
              <a:rPr lang="fr-FR" dirty="0" smtClean="0"/>
              <a:t>Attention vous devez procéder à un examen médical par un médecin agréé au moins une fois par an.</a:t>
            </a:r>
          </a:p>
          <a:p>
            <a:pPr lvl="0" algn="just"/>
            <a:endParaRPr lang="fr-FR" dirty="0" smtClean="0"/>
          </a:p>
          <a:p>
            <a:pPr lvl="0" algn="just"/>
            <a:r>
              <a:rPr lang="fr-FR" dirty="0"/>
              <a:t>Si votre agent vous demande de reprendre pendant son CLM ou son CLD un certificat de son médecin traitant suffira, ainsi que pour le temps partiel </a:t>
            </a:r>
            <a:r>
              <a:rPr lang="fr-FR" dirty="0" smtClean="0"/>
              <a:t>thérapeutique.</a:t>
            </a:r>
          </a:p>
          <a:p>
            <a:pPr lvl="0" algn="just"/>
            <a:r>
              <a:rPr lang="fr-FR" dirty="0" smtClean="0"/>
              <a:t>Si vous avez une doute vous pouvez solliciter une visite auprès d’un médecin agréé et/ou auprès du médecin de prévention.</a:t>
            </a:r>
          </a:p>
          <a:p>
            <a:pPr algn="just"/>
            <a:r>
              <a:rPr lang="fr-FR" dirty="0"/>
              <a:t> </a:t>
            </a:r>
          </a:p>
          <a:p>
            <a:pPr algn="just"/>
            <a:r>
              <a:rPr lang="fr-FR" dirty="0"/>
              <a:t>Attention n’oubliez pas de demander l’avis du médecin pour toutes prolongations du TPT – à savoir qu’un certificat médical hospitalier vaut avis d’un médecin </a:t>
            </a:r>
            <a:r>
              <a:rPr lang="fr-FR" dirty="0" smtClean="0"/>
              <a:t>expert. Au-delà de 3 mois il faut demander l’avis du médecin agréé.</a:t>
            </a:r>
            <a:endParaRPr lang="fr-FR" dirty="0"/>
          </a:p>
          <a:p>
            <a:pPr lvl="0"/>
            <a:endParaRPr lang="fr-FR" dirty="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b="1" u="sng" dirty="0"/>
          </a:p>
          <a:p>
            <a:endParaRPr lang="fr-FR" b="1" u="sng" dirty="0" smtClean="0"/>
          </a:p>
          <a:p>
            <a:endParaRPr lang="fr-FR" dirty="0"/>
          </a:p>
        </p:txBody>
      </p:sp>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0" y="990600"/>
            <a:ext cx="3048000" cy="1752600"/>
          </a:xfrm>
          <a:prstGeom prst="rect">
            <a:avLst/>
          </a:prstGeom>
        </p:spPr>
      </p:pic>
    </p:spTree>
    <p:extLst>
      <p:ext uri="{BB962C8B-B14F-4D97-AF65-F5344CB8AC3E}">
        <p14:creationId xmlns:p14="http://schemas.microsoft.com/office/powerpoint/2010/main" val="1923726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5549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TotalTime>
  <Words>781</Words>
  <Application>Microsoft Office PowerPoint</Application>
  <PresentationFormat>Grand écran</PresentationFormat>
  <Paragraphs>422</Paragraphs>
  <Slides>21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Calibri Light</vt:lpstr>
      <vt:lpstr>Times New Roman</vt:lpstr>
      <vt:lpstr>Wingdings</vt:lpstr>
      <vt:lpstr>Office Theme</vt:lpstr>
      <vt:lpstr>Atelier conseil médical</vt:lpstr>
      <vt:lpstr>Présentation PowerPoint</vt:lpstr>
      <vt:lpstr>Présentation du Conseil Médical</vt:lpstr>
      <vt:lpstr>Présentation du Conseil Médical</vt:lpstr>
      <vt:lpstr>Présentation du Conseil Médical</vt:lpstr>
      <vt:lpstr>Réforme et changement</vt:lpstr>
      <vt:lpstr>Réforme et changement</vt:lpstr>
      <vt:lpstr>Réforme et changement</vt:lpstr>
      <vt:lpstr>Réforme et changement</vt:lpstr>
      <vt:lpstr>Réforme et changement</vt:lpstr>
      <vt:lpstr>Procédure pour présenter un dossier</vt:lpstr>
      <vt:lpstr>Procédure pour présenter un dossier</vt:lpstr>
      <vt:lpstr>Procédure pour présenter un dossier</vt:lpstr>
      <vt:lpstr>Procédure pour présenter un dossier</vt:lpstr>
      <vt:lpstr>Convocations et informations</vt:lpstr>
      <vt:lpstr>Préparation du conseil médical</vt:lpstr>
      <vt:lpstr>Séances et Avis</vt:lpstr>
      <vt:lpstr>Finalité</vt:lpstr>
      <vt:lpstr>Finalité</vt:lpstr>
      <vt:lpstr>Références juridiques</vt:lpstr>
      <vt:lpstr>Atelier conseil médical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BASTARD Julie</dc:creator>
  <cp:lastModifiedBy>admin-yg</cp:lastModifiedBy>
  <cp:revision>32</cp:revision>
  <dcterms:created xsi:type="dcterms:W3CDTF">2023-04-25T08:37:37Z</dcterms:created>
  <dcterms:modified xsi:type="dcterms:W3CDTF">2023-05-15T09:06:13Z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2023-04-17T00:00:00Z</vt:filetime>
  </property>
  <property fmtid="{D5CDD505-2E9C-101B-9397-08002B2CF9AE}" pid="3" name="Creator">
    <vt:lpwstr>Microsoft® PowerPoint® 2013</vt:lpwstr>
  </property>
  <property fmtid="{D5CDD505-2E9C-101B-9397-08002B2CF9AE}" pid="4" name="LastSaved">
    <vt:filetime>2023-04-25T00:00:00Z</vt:filetime>
  </property>
</Properties>
</file>